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21"/>
  </p:notesMasterIdLst>
  <p:sldIdLst>
    <p:sldId id="268" r:id="rId2"/>
    <p:sldId id="279" r:id="rId3"/>
    <p:sldId id="266" r:id="rId4"/>
    <p:sldId id="273" r:id="rId5"/>
    <p:sldId id="267" r:id="rId6"/>
    <p:sldId id="275" r:id="rId7"/>
    <p:sldId id="272" r:id="rId8"/>
    <p:sldId id="269" r:id="rId9"/>
    <p:sldId id="270" r:id="rId10"/>
    <p:sldId id="278" r:id="rId11"/>
    <p:sldId id="257" r:id="rId12"/>
    <p:sldId id="258" r:id="rId13"/>
    <p:sldId id="274" r:id="rId14"/>
    <p:sldId id="262" r:id="rId15"/>
    <p:sldId id="259" r:id="rId16"/>
    <p:sldId id="264" r:id="rId17"/>
    <p:sldId id="265" r:id="rId18"/>
    <p:sldId id="276" r:id="rId19"/>
    <p:sldId id="281"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247" autoAdjust="0"/>
  </p:normalViewPr>
  <p:slideViewPr>
    <p:cSldViewPr snapToGrid="0">
      <p:cViewPr>
        <p:scale>
          <a:sx n="90" d="100"/>
          <a:sy n="90" d="100"/>
        </p:scale>
        <p:origin x="1308" y="4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DCD49B-30FB-4E84-91D0-9DE535C45DDF}" type="datetimeFigureOut">
              <a:rPr lang="en-US" smtClean="0"/>
              <a:t>5/16/2022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54AA2E-3501-4F41-899E-E449684143E5}" type="slidenum">
              <a:rPr lang="en-US" smtClean="0"/>
              <a:t>‹#›</a:t>
            </a:fld>
            <a:endParaRPr lang="en-US"/>
          </a:p>
        </p:txBody>
      </p:sp>
    </p:spTree>
    <p:extLst>
      <p:ext uri="{BB962C8B-B14F-4D97-AF65-F5344CB8AC3E}">
        <p14:creationId xmlns:p14="http://schemas.microsoft.com/office/powerpoint/2010/main" val="2689100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3118C7-6D0A-47EE-BAF0-DE852F654E5F}" type="slidenum">
              <a:rPr lang="en-US" smtClean="0"/>
              <a:t>1</a:t>
            </a:fld>
            <a:endParaRPr lang="en-US"/>
          </a:p>
        </p:txBody>
      </p:sp>
    </p:spTree>
    <p:extLst>
      <p:ext uri="{BB962C8B-B14F-4D97-AF65-F5344CB8AC3E}">
        <p14:creationId xmlns:p14="http://schemas.microsoft.com/office/powerpoint/2010/main" val="272062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3118C7-6D0A-47EE-BAF0-DE852F654E5F}" type="slidenum">
              <a:rPr lang="en-US" smtClean="0"/>
              <a:t>10</a:t>
            </a:fld>
            <a:endParaRPr lang="en-US"/>
          </a:p>
        </p:txBody>
      </p:sp>
    </p:spTree>
    <p:extLst>
      <p:ext uri="{BB962C8B-B14F-4D97-AF65-F5344CB8AC3E}">
        <p14:creationId xmlns:p14="http://schemas.microsoft.com/office/powerpoint/2010/main" val="1629173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Contrasting life histories, using sanddab and hake</a:t>
            </a:r>
          </a:p>
          <a:p>
            <a:pPr marL="171450" indent="-171450">
              <a:buFontTx/>
              <a:buChar char="-"/>
            </a:pPr>
            <a:r>
              <a:rPr lang="en-US" dirty="0"/>
              <a:t>Right now using all of the data for preliminary analyses</a:t>
            </a:r>
          </a:p>
          <a:p>
            <a:pPr marL="171450" indent="-171450">
              <a:buFontTx/>
              <a:buChar char="-"/>
            </a:pPr>
            <a:r>
              <a:rPr lang="en-US" dirty="0"/>
              <a:t>Example of the data collection</a:t>
            </a:r>
          </a:p>
        </p:txBody>
      </p:sp>
      <p:sp>
        <p:nvSpPr>
          <p:cNvPr id="4" name="Slide Number Placeholder 3"/>
          <p:cNvSpPr>
            <a:spLocks noGrp="1"/>
          </p:cNvSpPr>
          <p:nvPr>
            <p:ph type="sldNum" sz="quarter" idx="5"/>
          </p:nvPr>
        </p:nvSpPr>
        <p:spPr/>
        <p:txBody>
          <a:bodyPr/>
          <a:lstStyle/>
          <a:p>
            <a:fld id="{9B54AA2E-3501-4F41-899E-E449684143E5}" type="slidenum">
              <a:rPr lang="en-US" smtClean="0"/>
              <a:t>11</a:t>
            </a:fld>
            <a:endParaRPr lang="en-US"/>
          </a:p>
        </p:txBody>
      </p:sp>
    </p:spTree>
    <p:extLst>
      <p:ext uri="{BB962C8B-B14F-4D97-AF65-F5344CB8AC3E}">
        <p14:creationId xmlns:p14="http://schemas.microsoft.com/office/powerpoint/2010/main" val="2789846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54AA2E-3501-4F41-899E-E449684143E5}" type="slidenum">
              <a:rPr lang="en-US" smtClean="0"/>
              <a:t>12</a:t>
            </a:fld>
            <a:endParaRPr lang="en-US"/>
          </a:p>
        </p:txBody>
      </p:sp>
    </p:spTree>
    <p:extLst>
      <p:ext uri="{BB962C8B-B14F-4D97-AF65-F5344CB8AC3E}">
        <p14:creationId xmlns:p14="http://schemas.microsoft.com/office/powerpoint/2010/main" val="1786134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Started by looking at sizes by depth and latitude bins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B54AA2E-3501-4F41-899E-E449684143E5}" type="slidenum">
              <a:rPr lang="en-US" smtClean="0"/>
              <a:t>13</a:t>
            </a:fld>
            <a:endParaRPr lang="en-US"/>
          </a:p>
        </p:txBody>
      </p:sp>
    </p:spTree>
    <p:extLst>
      <p:ext uri="{BB962C8B-B14F-4D97-AF65-F5344CB8AC3E}">
        <p14:creationId xmlns:p14="http://schemas.microsoft.com/office/powerpoint/2010/main" val="3549741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variable coefficient terms allow location of abundance to vary with a given climate index, which we calculated as a mean value for each year from January through March. </a:t>
            </a:r>
          </a:p>
          <a:p>
            <a:endParaRPr lang="en-US" dirty="0"/>
          </a:p>
        </p:txBody>
      </p:sp>
      <p:sp>
        <p:nvSpPr>
          <p:cNvPr id="4" name="Slide Number Placeholder 3"/>
          <p:cNvSpPr>
            <a:spLocks noGrp="1"/>
          </p:cNvSpPr>
          <p:nvPr>
            <p:ph type="sldNum" sz="quarter" idx="5"/>
          </p:nvPr>
        </p:nvSpPr>
        <p:spPr/>
        <p:txBody>
          <a:bodyPr/>
          <a:lstStyle/>
          <a:p>
            <a:fld id="{9B54AA2E-3501-4F41-899E-E449684143E5}" type="slidenum">
              <a:rPr lang="en-US" smtClean="0"/>
              <a:t>14</a:t>
            </a:fld>
            <a:endParaRPr lang="en-US"/>
          </a:p>
        </p:txBody>
      </p:sp>
    </p:spTree>
    <p:extLst>
      <p:ext uri="{BB962C8B-B14F-4D97-AF65-F5344CB8AC3E}">
        <p14:creationId xmlns:p14="http://schemas.microsoft.com/office/powerpoint/2010/main" val="3486843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54AA2E-3501-4F41-899E-E449684143E5}" type="slidenum">
              <a:rPr lang="en-US" smtClean="0"/>
              <a:t>15</a:t>
            </a:fld>
            <a:endParaRPr lang="en-US"/>
          </a:p>
        </p:txBody>
      </p:sp>
    </p:spTree>
    <p:extLst>
      <p:ext uri="{BB962C8B-B14F-4D97-AF65-F5344CB8AC3E}">
        <p14:creationId xmlns:p14="http://schemas.microsoft.com/office/powerpoint/2010/main" val="10515431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best model included the variable coefficient term that used NPGO</a:t>
            </a:r>
          </a:p>
          <a:p>
            <a:pPr marL="171450" indent="-171450">
              <a:buFontTx/>
              <a:buChar char="-"/>
            </a:pPr>
            <a:r>
              <a:rPr lang="en-US" dirty="0"/>
              <a:t>These are the general distributions of hake and sanddab</a:t>
            </a:r>
          </a:p>
          <a:p>
            <a:pPr marL="171450" indent="-171450">
              <a:buFontTx/>
              <a:buChar char="-"/>
            </a:pPr>
            <a:r>
              <a:rPr lang="en-US" dirty="0"/>
              <a:t>For hake, largest abundance around 40 degrees</a:t>
            </a:r>
          </a:p>
          <a:p>
            <a:pPr marL="171450" indent="-171450">
              <a:buFontTx/>
              <a:buChar char="-"/>
            </a:pPr>
            <a:r>
              <a:rPr lang="en-US" dirty="0"/>
              <a:t>For sanddab, largest abundance are south of 40 degrees</a:t>
            </a:r>
          </a:p>
        </p:txBody>
      </p:sp>
      <p:sp>
        <p:nvSpPr>
          <p:cNvPr id="4" name="Slide Number Placeholder 3"/>
          <p:cNvSpPr>
            <a:spLocks noGrp="1"/>
          </p:cNvSpPr>
          <p:nvPr>
            <p:ph type="sldNum" sz="quarter" idx="5"/>
          </p:nvPr>
        </p:nvSpPr>
        <p:spPr/>
        <p:txBody>
          <a:bodyPr/>
          <a:lstStyle/>
          <a:p>
            <a:fld id="{9B54AA2E-3501-4F41-899E-E449684143E5}" type="slidenum">
              <a:rPr lang="en-US" smtClean="0"/>
              <a:t>16</a:t>
            </a:fld>
            <a:endParaRPr lang="en-US"/>
          </a:p>
        </p:txBody>
      </p:sp>
    </p:spTree>
    <p:extLst>
      <p:ext uri="{BB962C8B-B14F-4D97-AF65-F5344CB8AC3E}">
        <p14:creationId xmlns:p14="http://schemas.microsoft.com/office/powerpoint/2010/main" val="9670070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Same as before but now using NPGO</a:t>
            </a:r>
          </a:p>
          <a:p>
            <a:pPr marL="171450" indent="-171450">
              <a:buFontTx/>
              <a:buChar char="-"/>
            </a:pPr>
            <a:r>
              <a:rPr lang="en-US" dirty="0"/>
              <a:t>Blue circles mean decrease in hake or sanddab with an increase in NPGO</a:t>
            </a:r>
          </a:p>
          <a:p>
            <a:pPr marL="171450" indent="-171450">
              <a:buFontTx/>
              <a:buChar char="-"/>
            </a:pPr>
            <a:r>
              <a:rPr lang="en-US" dirty="0"/>
              <a:t>Red circles mean an increase in hake or sanddab with an increase in NPGO</a:t>
            </a:r>
          </a:p>
        </p:txBody>
      </p:sp>
      <p:sp>
        <p:nvSpPr>
          <p:cNvPr id="4" name="Slide Number Placeholder 3"/>
          <p:cNvSpPr>
            <a:spLocks noGrp="1"/>
          </p:cNvSpPr>
          <p:nvPr>
            <p:ph type="sldNum" sz="quarter" idx="5"/>
          </p:nvPr>
        </p:nvSpPr>
        <p:spPr/>
        <p:txBody>
          <a:bodyPr/>
          <a:lstStyle/>
          <a:p>
            <a:fld id="{9B54AA2E-3501-4F41-899E-E449684143E5}" type="slidenum">
              <a:rPr lang="en-US" smtClean="0"/>
              <a:t>17</a:t>
            </a:fld>
            <a:endParaRPr lang="en-US"/>
          </a:p>
        </p:txBody>
      </p:sp>
    </p:spTree>
    <p:extLst>
      <p:ext uri="{BB962C8B-B14F-4D97-AF65-F5344CB8AC3E}">
        <p14:creationId xmlns:p14="http://schemas.microsoft.com/office/powerpoint/2010/main" val="3496358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PDO wasn’t the best model, but we wanted to look at the model that included the PDO variable coefficient term</a:t>
            </a:r>
          </a:p>
          <a:p>
            <a:pPr marL="171450" indent="-171450">
              <a:buFontTx/>
              <a:buChar char="-"/>
            </a:pPr>
            <a:r>
              <a:rPr lang="en-US" dirty="0"/>
              <a:t>We in general see a decrease in hake and sanddab with an increase in the PDO</a:t>
            </a:r>
          </a:p>
        </p:txBody>
      </p:sp>
      <p:sp>
        <p:nvSpPr>
          <p:cNvPr id="4" name="Slide Number Placeholder 3"/>
          <p:cNvSpPr>
            <a:spLocks noGrp="1"/>
          </p:cNvSpPr>
          <p:nvPr>
            <p:ph type="sldNum" sz="quarter" idx="5"/>
          </p:nvPr>
        </p:nvSpPr>
        <p:spPr/>
        <p:txBody>
          <a:bodyPr/>
          <a:lstStyle/>
          <a:p>
            <a:fld id="{9B54AA2E-3501-4F41-899E-E449684143E5}" type="slidenum">
              <a:rPr lang="en-US" smtClean="0"/>
              <a:t>18</a:t>
            </a:fld>
            <a:endParaRPr lang="en-US"/>
          </a:p>
        </p:txBody>
      </p:sp>
    </p:spTree>
    <p:extLst>
      <p:ext uri="{BB962C8B-B14F-4D97-AF65-F5344CB8AC3E}">
        <p14:creationId xmlns:p14="http://schemas.microsoft.com/office/powerpoint/2010/main" val="32064232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3118C7-6D0A-47EE-BAF0-DE852F654E5F}" type="slidenum">
              <a:rPr lang="en-US" smtClean="0"/>
              <a:t>19</a:t>
            </a:fld>
            <a:endParaRPr lang="en-US"/>
          </a:p>
        </p:txBody>
      </p:sp>
    </p:spTree>
    <p:extLst>
      <p:ext uri="{BB962C8B-B14F-4D97-AF65-F5344CB8AC3E}">
        <p14:creationId xmlns:p14="http://schemas.microsoft.com/office/powerpoint/2010/main" val="3297328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3118C7-6D0A-47EE-BAF0-DE852F654E5F}" type="slidenum">
              <a:rPr lang="en-US" smtClean="0"/>
              <a:t>2</a:t>
            </a:fld>
            <a:endParaRPr lang="en-US"/>
          </a:p>
        </p:txBody>
      </p:sp>
    </p:spTree>
    <p:extLst>
      <p:ext uri="{BB962C8B-B14F-4D97-AF65-F5344CB8AC3E}">
        <p14:creationId xmlns:p14="http://schemas.microsoft.com/office/powerpoint/2010/main" val="629400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Black diamonds represent positive catches, red x’s represent zero catches</a:t>
            </a:r>
          </a:p>
        </p:txBody>
      </p:sp>
      <p:sp>
        <p:nvSpPr>
          <p:cNvPr id="4" name="Slide Number Placeholder 3"/>
          <p:cNvSpPr>
            <a:spLocks noGrp="1"/>
          </p:cNvSpPr>
          <p:nvPr>
            <p:ph type="sldNum" sz="quarter" idx="5"/>
          </p:nvPr>
        </p:nvSpPr>
        <p:spPr/>
        <p:txBody>
          <a:bodyPr/>
          <a:lstStyle/>
          <a:p>
            <a:fld id="{283118C7-6D0A-47EE-BAF0-DE852F654E5F}" type="slidenum">
              <a:rPr lang="en-US" smtClean="0"/>
              <a:t>3</a:t>
            </a:fld>
            <a:endParaRPr lang="en-US"/>
          </a:p>
        </p:txBody>
      </p:sp>
    </p:spTree>
    <p:extLst>
      <p:ext uri="{BB962C8B-B14F-4D97-AF65-F5344CB8AC3E}">
        <p14:creationId xmlns:p14="http://schemas.microsoft.com/office/powerpoint/2010/main" val="751894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Figure shows temperatures for every month in 2015</a:t>
            </a:r>
          </a:p>
          <a:p>
            <a:pPr marL="171450" indent="-171450">
              <a:buFontTx/>
              <a:buChar char="-"/>
            </a:pPr>
            <a:r>
              <a:rPr lang="en-US" dirty="0"/>
              <a:t>Did bias correction</a:t>
            </a:r>
          </a:p>
          <a:p>
            <a:pPr marL="171450" indent="-171450">
              <a:buFontTx/>
              <a:buChar char="-"/>
            </a:pPr>
            <a:r>
              <a:rPr lang="en-US" dirty="0"/>
              <a:t>Used three global circulation models (GFDL, CESM, MIROC) and two scenarios (SSP1-2.6 and the SSP5-8.5)</a:t>
            </a:r>
          </a:p>
        </p:txBody>
      </p:sp>
      <p:sp>
        <p:nvSpPr>
          <p:cNvPr id="4" name="Slide Number Placeholder 3"/>
          <p:cNvSpPr>
            <a:spLocks noGrp="1"/>
          </p:cNvSpPr>
          <p:nvPr>
            <p:ph type="sldNum" sz="quarter" idx="5"/>
          </p:nvPr>
        </p:nvSpPr>
        <p:spPr/>
        <p:txBody>
          <a:bodyPr/>
          <a:lstStyle/>
          <a:p>
            <a:fld id="{283118C7-6D0A-47EE-BAF0-DE852F654E5F}" type="slidenum">
              <a:rPr lang="en-US" smtClean="0"/>
              <a:t>4</a:t>
            </a:fld>
            <a:endParaRPr lang="en-US"/>
          </a:p>
        </p:txBody>
      </p:sp>
    </p:spTree>
    <p:extLst>
      <p:ext uri="{BB962C8B-B14F-4D97-AF65-F5344CB8AC3E}">
        <p14:creationId xmlns:p14="http://schemas.microsoft.com/office/powerpoint/2010/main" val="2518053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Once the data and model output were ready for use, we looked at several different types of generalized additive models, or GAMs, in order to parameterize the models for each species and life stage. </a:t>
            </a:r>
          </a:p>
          <a:p>
            <a:pPr marL="171450" indent="-171450">
              <a:buFontTx/>
              <a:buChar char="-"/>
            </a:pPr>
            <a:r>
              <a:rPr lang="en-US" dirty="0"/>
              <a:t>The inputs into these models were the EcoFOCI observational data as the response variable and the Bering10K output for sea surface salinity and temperature.</a:t>
            </a:r>
          </a:p>
          <a:p>
            <a:pPr marL="171450" indent="-171450">
              <a:buFontTx/>
              <a:buChar char="-"/>
            </a:pPr>
            <a:r>
              <a:rPr lang="en-US" dirty="0"/>
              <a:t>Because we know that there are likely species that can move or change their time of spawning based on ocean conditions, we wanted to see if variable coefficient GAMs performed better than models that didn’t contain variable coefficient terms. </a:t>
            </a:r>
          </a:p>
          <a:p>
            <a:pPr marL="171450" indent="-171450">
              <a:buFontTx/>
              <a:buChar char="-"/>
            </a:pPr>
            <a:r>
              <a:rPr lang="en-US" dirty="0"/>
              <a:t>These variable coefficient terms allow either location of spawning or timing of spawning to vary with temperature, which we calculated as a mean value for each year from this box over the shelf for February through April. </a:t>
            </a:r>
          </a:p>
          <a:p>
            <a:pPr marL="171450" indent="-171450">
              <a:buFontTx/>
              <a:buChar char="-"/>
            </a:pPr>
            <a:r>
              <a:rPr lang="en-US" dirty="0"/>
              <a:t>This is different than the smooth term for collocated temperature, represented here as SST. </a:t>
            </a:r>
          </a:p>
          <a:p>
            <a:pPr marL="171450" indent="-171450">
              <a:buFontTx/>
              <a:buChar char="-"/>
            </a:pPr>
            <a:r>
              <a:rPr lang="en-US" dirty="0"/>
              <a:t>We also included year as a random effect, which was then zeroed out when doing the projections</a:t>
            </a:r>
          </a:p>
          <a:p>
            <a:pPr marL="171450" indent="-171450">
              <a:buFontTx/>
              <a:buChar char="-"/>
            </a:pPr>
            <a:r>
              <a:rPr lang="en-US" dirty="0"/>
              <a:t>To choose the best model, we used AIC, and we also took a look at what would happen with a 1 degree temperature change. </a:t>
            </a:r>
          </a:p>
          <a:p>
            <a:pPr marL="171450" indent="-171450">
              <a:buFontTx/>
              <a:buChar char="-"/>
            </a:pPr>
            <a:r>
              <a:rPr lang="en-US" dirty="0"/>
              <a:t>The figure shows an example of the results from this process, which produces a hindcasted or past distribution of a given species, in this case pollock eggs. </a:t>
            </a:r>
          </a:p>
          <a:p>
            <a:pPr marL="171450" indent="-171450">
              <a:buFontTx/>
              <a:buChar char="-"/>
            </a:pPr>
            <a:r>
              <a:rPr lang="en-US" dirty="0"/>
              <a:t>The left most panel shows the distribution while the middle and right panels show the difference in location and phenology if there were to be a 1 degree increase in temperature. </a:t>
            </a:r>
          </a:p>
          <a:p>
            <a:pPr marL="171450" indent="-171450">
              <a:buFontTx/>
              <a:buChar char="-"/>
            </a:pPr>
            <a:r>
              <a:rPr lang="en-US" dirty="0"/>
              <a:t>As you can see in this case, there is decline in pollock eggs with the increase in temperature. </a:t>
            </a:r>
          </a:p>
        </p:txBody>
      </p:sp>
      <p:sp>
        <p:nvSpPr>
          <p:cNvPr id="4" name="Slide Number Placeholder 3"/>
          <p:cNvSpPr>
            <a:spLocks noGrp="1"/>
          </p:cNvSpPr>
          <p:nvPr>
            <p:ph type="sldNum" sz="quarter" idx="5"/>
          </p:nvPr>
        </p:nvSpPr>
        <p:spPr/>
        <p:txBody>
          <a:bodyPr/>
          <a:lstStyle/>
          <a:p>
            <a:fld id="{283118C7-6D0A-47EE-BAF0-DE852F654E5F}" type="slidenum">
              <a:rPr lang="en-US" smtClean="0"/>
              <a:t>5</a:t>
            </a:fld>
            <a:endParaRPr lang="en-US"/>
          </a:p>
        </p:txBody>
      </p:sp>
    </p:spTree>
    <p:extLst>
      <p:ext uri="{BB962C8B-B14F-4D97-AF65-F5344CB8AC3E}">
        <p14:creationId xmlns:p14="http://schemas.microsoft.com/office/powerpoint/2010/main" val="3285487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3118C7-6D0A-47EE-BAF0-DE852F654E5F}" type="slidenum">
              <a:rPr lang="en-US" smtClean="0"/>
              <a:t>6</a:t>
            </a:fld>
            <a:endParaRPr lang="en-US"/>
          </a:p>
        </p:txBody>
      </p:sp>
    </p:spTree>
    <p:extLst>
      <p:ext uri="{BB962C8B-B14F-4D97-AF65-F5344CB8AC3E}">
        <p14:creationId xmlns:p14="http://schemas.microsoft.com/office/powerpoint/2010/main" val="870156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Pay attention to slight difference in temperature relationships</a:t>
            </a:r>
          </a:p>
        </p:txBody>
      </p:sp>
      <p:sp>
        <p:nvSpPr>
          <p:cNvPr id="4" name="Slide Number Placeholder 3"/>
          <p:cNvSpPr>
            <a:spLocks noGrp="1"/>
          </p:cNvSpPr>
          <p:nvPr>
            <p:ph type="sldNum" sz="quarter" idx="5"/>
          </p:nvPr>
        </p:nvSpPr>
        <p:spPr/>
        <p:txBody>
          <a:bodyPr/>
          <a:lstStyle/>
          <a:p>
            <a:fld id="{9B54AA2E-3501-4F41-899E-E449684143E5}" type="slidenum">
              <a:rPr lang="en-US" smtClean="0"/>
              <a:t>7</a:t>
            </a:fld>
            <a:endParaRPr lang="en-US"/>
          </a:p>
        </p:txBody>
      </p:sp>
    </p:spTree>
    <p:extLst>
      <p:ext uri="{BB962C8B-B14F-4D97-AF65-F5344CB8AC3E}">
        <p14:creationId xmlns:p14="http://schemas.microsoft.com/office/powerpoint/2010/main" val="2585393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Figures show the average distribution for pollock</a:t>
            </a:r>
          </a:p>
          <a:p>
            <a:pPr marL="171450" indent="-171450">
              <a:buFontTx/>
              <a:buChar char="-"/>
            </a:pPr>
            <a:r>
              <a:rPr lang="en-US" dirty="0"/>
              <a:t>Bubbles show the slope coefficient for only significant values, so essentially how eggs or larvae change with an increase in mean temperature</a:t>
            </a:r>
          </a:p>
          <a:p>
            <a:pPr marL="171450" indent="-171450">
              <a:buFontTx/>
              <a:buChar char="-"/>
            </a:pPr>
            <a:r>
              <a:rPr lang="en-US" dirty="0"/>
              <a:t>Blue bubbles show a decrease in eggs or larvae and larger size indicates more of a decrease</a:t>
            </a:r>
          </a:p>
          <a:p>
            <a:pPr marL="171450" indent="-171450">
              <a:buFontTx/>
              <a:buChar char="-"/>
            </a:pPr>
            <a:r>
              <a:rPr lang="en-US" dirty="0"/>
              <a:t>Red shows an increase, with size also indicating magnitude</a:t>
            </a:r>
          </a:p>
          <a:p>
            <a:pPr marL="171450" indent="-171450">
              <a:buFontTx/>
              <a:buChar char="-"/>
            </a:pPr>
            <a:r>
              <a:rPr lang="en-US" dirty="0"/>
              <a:t>Can see that in both cases, there are increases with increasing mean temperature on the inner shelf and near Unimak Pass</a:t>
            </a:r>
          </a:p>
          <a:p>
            <a:pPr marL="171450" indent="-171450">
              <a:buFontTx/>
              <a:buChar char="-"/>
            </a:pPr>
            <a:r>
              <a:rPr lang="en-US" dirty="0"/>
              <a:t>There are also decreases in similar locations, though to a greater degree for the eggs</a:t>
            </a:r>
          </a:p>
          <a:p>
            <a:pPr marL="171450" indent="-171450">
              <a:buFontTx/>
              <a:buChar char="-"/>
            </a:pPr>
            <a:r>
              <a:rPr lang="en-US" dirty="0"/>
              <a:t>One major difference is the increase northwest of </a:t>
            </a:r>
            <a:r>
              <a:rPr lang="en-US" dirty="0" err="1"/>
              <a:t>pribilof</a:t>
            </a:r>
            <a:r>
              <a:rPr lang="en-US" dirty="0"/>
              <a:t> islands for eggs</a:t>
            </a:r>
          </a:p>
        </p:txBody>
      </p:sp>
      <p:sp>
        <p:nvSpPr>
          <p:cNvPr id="4" name="Slide Number Placeholder 3"/>
          <p:cNvSpPr>
            <a:spLocks noGrp="1"/>
          </p:cNvSpPr>
          <p:nvPr>
            <p:ph type="sldNum" sz="quarter" idx="5"/>
          </p:nvPr>
        </p:nvSpPr>
        <p:spPr/>
        <p:txBody>
          <a:bodyPr/>
          <a:lstStyle/>
          <a:p>
            <a:fld id="{9B54AA2E-3501-4F41-899E-E449684143E5}" type="slidenum">
              <a:rPr lang="en-US" smtClean="0"/>
              <a:t>8</a:t>
            </a:fld>
            <a:endParaRPr lang="en-US"/>
          </a:p>
        </p:txBody>
      </p:sp>
    </p:spTree>
    <p:extLst>
      <p:ext uri="{BB962C8B-B14F-4D97-AF65-F5344CB8AC3E}">
        <p14:creationId xmlns:p14="http://schemas.microsoft.com/office/powerpoint/2010/main" val="3462935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These gifs show the change over the course of the next century in three time chunks</a:t>
            </a:r>
          </a:p>
          <a:p>
            <a:pPr marL="171450" indent="-171450">
              <a:buFontTx/>
              <a:buChar char="-"/>
            </a:pPr>
            <a:r>
              <a:rPr lang="en-US" dirty="0"/>
              <a:t>Possible reason for the movement northwesterly for eggs is the relationship with collocated temperature</a:t>
            </a:r>
          </a:p>
        </p:txBody>
      </p:sp>
      <p:sp>
        <p:nvSpPr>
          <p:cNvPr id="4" name="Slide Number Placeholder 3"/>
          <p:cNvSpPr>
            <a:spLocks noGrp="1"/>
          </p:cNvSpPr>
          <p:nvPr>
            <p:ph type="sldNum" sz="quarter" idx="5"/>
          </p:nvPr>
        </p:nvSpPr>
        <p:spPr/>
        <p:txBody>
          <a:bodyPr/>
          <a:lstStyle/>
          <a:p>
            <a:fld id="{9B54AA2E-3501-4F41-899E-E449684143E5}" type="slidenum">
              <a:rPr lang="en-US" smtClean="0"/>
              <a:t>9</a:t>
            </a:fld>
            <a:endParaRPr lang="en-US"/>
          </a:p>
        </p:txBody>
      </p:sp>
    </p:spTree>
    <p:extLst>
      <p:ext uri="{BB962C8B-B14F-4D97-AF65-F5344CB8AC3E}">
        <p14:creationId xmlns:p14="http://schemas.microsoft.com/office/powerpoint/2010/main" val="8508154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EF96DA5-489F-4FEB-8F48-D532577BBE01}" type="datetimeFigureOut">
              <a:rPr lang="en-US" smtClean="0"/>
              <a:t>5/14/2022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A1DFFE-03CD-4F9E-A6A6-1974D271DC0C}" type="slidenum">
              <a:rPr lang="en-US" smtClean="0"/>
              <a:t>‹#›</a:t>
            </a:fld>
            <a:endParaRPr lang="en-US"/>
          </a:p>
        </p:txBody>
      </p:sp>
    </p:spTree>
    <p:extLst>
      <p:ext uri="{BB962C8B-B14F-4D97-AF65-F5344CB8AC3E}">
        <p14:creationId xmlns:p14="http://schemas.microsoft.com/office/powerpoint/2010/main" val="700162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F96DA5-489F-4FEB-8F48-D532577BBE01}" type="datetimeFigureOut">
              <a:rPr lang="en-US" smtClean="0"/>
              <a:t>5/14/2022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A1DFFE-03CD-4F9E-A6A6-1974D271DC0C}" type="slidenum">
              <a:rPr lang="en-US" smtClean="0"/>
              <a:t>‹#›</a:t>
            </a:fld>
            <a:endParaRPr lang="en-US"/>
          </a:p>
        </p:txBody>
      </p:sp>
    </p:spTree>
    <p:extLst>
      <p:ext uri="{BB962C8B-B14F-4D97-AF65-F5344CB8AC3E}">
        <p14:creationId xmlns:p14="http://schemas.microsoft.com/office/powerpoint/2010/main" val="3164287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F96DA5-489F-4FEB-8F48-D532577BBE01}" type="datetimeFigureOut">
              <a:rPr lang="en-US" smtClean="0"/>
              <a:t>5/14/2022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A1DFFE-03CD-4F9E-A6A6-1974D271DC0C}" type="slidenum">
              <a:rPr lang="en-US" smtClean="0"/>
              <a:t>‹#›</a:t>
            </a:fld>
            <a:endParaRPr lang="en-US"/>
          </a:p>
        </p:txBody>
      </p:sp>
    </p:spTree>
    <p:extLst>
      <p:ext uri="{BB962C8B-B14F-4D97-AF65-F5344CB8AC3E}">
        <p14:creationId xmlns:p14="http://schemas.microsoft.com/office/powerpoint/2010/main" val="327520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F96DA5-489F-4FEB-8F48-D532577BBE01}" type="datetimeFigureOut">
              <a:rPr lang="en-US" smtClean="0"/>
              <a:t>5/14/2022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A1DFFE-03CD-4F9E-A6A6-1974D271DC0C}" type="slidenum">
              <a:rPr lang="en-US" smtClean="0"/>
              <a:t>‹#›</a:t>
            </a:fld>
            <a:endParaRPr lang="en-US"/>
          </a:p>
        </p:txBody>
      </p:sp>
    </p:spTree>
    <p:extLst>
      <p:ext uri="{BB962C8B-B14F-4D97-AF65-F5344CB8AC3E}">
        <p14:creationId xmlns:p14="http://schemas.microsoft.com/office/powerpoint/2010/main" val="110821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F96DA5-489F-4FEB-8F48-D532577BBE01}" type="datetimeFigureOut">
              <a:rPr lang="en-US" smtClean="0"/>
              <a:t>5/14/2022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A1DFFE-03CD-4F9E-A6A6-1974D271DC0C}" type="slidenum">
              <a:rPr lang="en-US" smtClean="0"/>
              <a:t>‹#›</a:t>
            </a:fld>
            <a:endParaRPr lang="en-US"/>
          </a:p>
        </p:txBody>
      </p:sp>
    </p:spTree>
    <p:extLst>
      <p:ext uri="{BB962C8B-B14F-4D97-AF65-F5344CB8AC3E}">
        <p14:creationId xmlns:p14="http://schemas.microsoft.com/office/powerpoint/2010/main" val="797934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EF96DA5-489F-4FEB-8F48-D532577BBE01}" type="datetimeFigureOut">
              <a:rPr lang="en-US" smtClean="0"/>
              <a:t>5/14/2022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A1DFFE-03CD-4F9E-A6A6-1974D271DC0C}" type="slidenum">
              <a:rPr lang="en-US" smtClean="0"/>
              <a:t>‹#›</a:t>
            </a:fld>
            <a:endParaRPr lang="en-US"/>
          </a:p>
        </p:txBody>
      </p:sp>
    </p:spTree>
    <p:extLst>
      <p:ext uri="{BB962C8B-B14F-4D97-AF65-F5344CB8AC3E}">
        <p14:creationId xmlns:p14="http://schemas.microsoft.com/office/powerpoint/2010/main" val="3801496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EF96DA5-489F-4FEB-8F48-D532577BBE01}" type="datetimeFigureOut">
              <a:rPr lang="en-US" smtClean="0"/>
              <a:t>5/14/2022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A1DFFE-03CD-4F9E-A6A6-1974D271DC0C}" type="slidenum">
              <a:rPr lang="en-US" smtClean="0"/>
              <a:t>‹#›</a:t>
            </a:fld>
            <a:endParaRPr lang="en-US"/>
          </a:p>
        </p:txBody>
      </p:sp>
    </p:spTree>
    <p:extLst>
      <p:ext uri="{BB962C8B-B14F-4D97-AF65-F5344CB8AC3E}">
        <p14:creationId xmlns:p14="http://schemas.microsoft.com/office/powerpoint/2010/main" val="3469820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EF96DA5-489F-4FEB-8F48-D532577BBE01}" type="datetimeFigureOut">
              <a:rPr lang="en-US" smtClean="0"/>
              <a:t>5/14/2022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A1DFFE-03CD-4F9E-A6A6-1974D271DC0C}" type="slidenum">
              <a:rPr lang="en-US" smtClean="0"/>
              <a:t>‹#›</a:t>
            </a:fld>
            <a:endParaRPr lang="en-US"/>
          </a:p>
        </p:txBody>
      </p:sp>
    </p:spTree>
    <p:extLst>
      <p:ext uri="{BB962C8B-B14F-4D97-AF65-F5344CB8AC3E}">
        <p14:creationId xmlns:p14="http://schemas.microsoft.com/office/powerpoint/2010/main" val="14423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F96DA5-489F-4FEB-8F48-D532577BBE01}" type="datetimeFigureOut">
              <a:rPr lang="en-US" smtClean="0"/>
              <a:t>5/14/2022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A1DFFE-03CD-4F9E-A6A6-1974D271DC0C}" type="slidenum">
              <a:rPr lang="en-US" smtClean="0"/>
              <a:t>‹#›</a:t>
            </a:fld>
            <a:endParaRPr lang="en-US"/>
          </a:p>
        </p:txBody>
      </p:sp>
    </p:spTree>
    <p:extLst>
      <p:ext uri="{BB962C8B-B14F-4D97-AF65-F5344CB8AC3E}">
        <p14:creationId xmlns:p14="http://schemas.microsoft.com/office/powerpoint/2010/main" val="2342033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F96DA5-489F-4FEB-8F48-D532577BBE01}" type="datetimeFigureOut">
              <a:rPr lang="en-US" smtClean="0"/>
              <a:t>5/14/2022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A1DFFE-03CD-4F9E-A6A6-1974D271DC0C}" type="slidenum">
              <a:rPr lang="en-US" smtClean="0"/>
              <a:t>‹#›</a:t>
            </a:fld>
            <a:endParaRPr lang="en-US"/>
          </a:p>
        </p:txBody>
      </p:sp>
    </p:spTree>
    <p:extLst>
      <p:ext uri="{BB962C8B-B14F-4D97-AF65-F5344CB8AC3E}">
        <p14:creationId xmlns:p14="http://schemas.microsoft.com/office/powerpoint/2010/main" val="4085283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F96DA5-489F-4FEB-8F48-D532577BBE01}" type="datetimeFigureOut">
              <a:rPr lang="en-US" smtClean="0"/>
              <a:t>5/14/2022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A1DFFE-03CD-4F9E-A6A6-1974D271DC0C}" type="slidenum">
              <a:rPr lang="en-US" smtClean="0"/>
              <a:t>‹#›</a:t>
            </a:fld>
            <a:endParaRPr lang="en-US"/>
          </a:p>
        </p:txBody>
      </p:sp>
    </p:spTree>
    <p:extLst>
      <p:ext uri="{BB962C8B-B14F-4D97-AF65-F5344CB8AC3E}">
        <p14:creationId xmlns:p14="http://schemas.microsoft.com/office/powerpoint/2010/main" val="2290871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96DA5-489F-4FEB-8F48-D532577BBE01}" type="datetimeFigureOut">
              <a:rPr lang="en-US" smtClean="0"/>
              <a:t>5/14/2022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A1DFFE-03CD-4F9E-A6A6-1974D271DC0C}" type="slidenum">
              <a:rPr lang="en-US" smtClean="0"/>
              <a:t>‹#›</a:t>
            </a:fld>
            <a:endParaRPr lang="en-US"/>
          </a:p>
        </p:txBody>
      </p:sp>
    </p:spTree>
    <p:extLst>
      <p:ext uri="{BB962C8B-B14F-4D97-AF65-F5344CB8AC3E}">
        <p14:creationId xmlns:p14="http://schemas.microsoft.com/office/powerpoint/2010/main" val="246603539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jpg"/></Relationships>
</file>

<file path=ppt/slides/_rels/slide16.xml.rels><?xml version="1.0" encoding="UTF-8" standalone="yes"?>
<Relationships xmlns="http://schemas.openxmlformats.org/package/2006/relationships"><Relationship Id="rId3" Type="http://schemas.openxmlformats.org/officeDocument/2006/relationships/image" Target="../media/image31.jpg"/><Relationship Id="rId7"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32.jpg"/></Relationships>
</file>

<file path=ppt/slides/_rels/slide17.xml.rels><?xml version="1.0" encoding="UTF-8" standalone="yes"?>
<Relationships xmlns="http://schemas.openxmlformats.org/package/2006/relationships"><Relationship Id="rId3" Type="http://schemas.openxmlformats.org/officeDocument/2006/relationships/image" Target="../media/image34.jpg"/><Relationship Id="rId7"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35.jpg"/></Relationships>
</file>

<file path=ppt/slides/_rels/slide18.xml.rels><?xml version="1.0" encoding="UTF-8" standalone="yes"?>
<Relationships xmlns="http://schemas.openxmlformats.org/package/2006/relationships"><Relationship Id="rId3" Type="http://schemas.openxmlformats.org/officeDocument/2006/relationships/image" Target="../media/image36.jpg"/><Relationship Id="rId7"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37.jpg"/></Relationships>
</file>

<file path=ppt/slides/_rels/slide1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6.jp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7"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tiff"/></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8.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ody of water with mountains in the background&#10;&#10;Description automatically generated">
            <a:extLst>
              <a:ext uri="{FF2B5EF4-FFF2-40B4-BE49-F238E27FC236}">
                <a16:creationId xmlns:a16="http://schemas.microsoft.com/office/drawing/2014/main" id="{257F0895-593F-42EA-806E-1DE702D951B3}"/>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23475" b="1525"/>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4B986F88-1433-4AF7-AF71-41A89DC93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46064">
                <a:srgbClr val="000000">
                  <a:alpha val="30000"/>
                </a:srgbClr>
              </a:gs>
              <a:gs pos="68000">
                <a:srgbClr val="000000">
                  <a:alpha val="20000"/>
                </a:srgbClr>
              </a:gs>
              <a:gs pos="0">
                <a:schemeClr val="tx1">
                  <a:alpha val="0"/>
                </a:schemeClr>
              </a:gs>
              <a:gs pos="26000">
                <a:schemeClr val="tx1">
                  <a:alpha val="20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2DC200A-4602-4DD6-AC34-E8693633DDDA}"/>
              </a:ext>
            </a:extLst>
          </p:cNvPr>
          <p:cNvSpPr>
            <a:spLocks noGrp="1"/>
          </p:cNvSpPr>
          <p:nvPr>
            <p:ph type="ctrTitle"/>
          </p:nvPr>
        </p:nvSpPr>
        <p:spPr>
          <a:xfrm>
            <a:off x="1097280" y="758952"/>
            <a:ext cx="10058400" cy="3566160"/>
          </a:xfrm>
        </p:spPr>
        <p:txBody>
          <a:bodyPr>
            <a:normAutofit/>
          </a:bodyPr>
          <a:lstStyle/>
          <a:p>
            <a:r>
              <a:rPr lang="en-US" dirty="0">
                <a:solidFill>
                  <a:srgbClr val="FFFFFF"/>
                </a:solidFill>
                <a:latin typeface="Times New Roman" panose="02020603050405020304" pitchFamily="18" charset="0"/>
                <a:cs typeface="Times New Roman" panose="02020603050405020304" pitchFamily="18" charset="0"/>
              </a:rPr>
              <a:t>Variable Coefficient GAMs for Predicting Species Distributions</a:t>
            </a:r>
          </a:p>
        </p:txBody>
      </p:sp>
      <p:sp>
        <p:nvSpPr>
          <p:cNvPr id="5" name="Subtitle 4">
            <a:extLst>
              <a:ext uri="{FF2B5EF4-FFF2-40B4-BE49-F238E27FC236}">
                <a16:creationId xmlns:a16="http://schemas.microsoft.com/office/drawing/2014/main" id="{A3A30607-EDDA-4516-8848-C9E136CDC301}"/>
              </a:ext>
            </a:extLst>
          </p:cNvPr>
          <p:cNvSpPr>
            <a:spLocks noGrp="1"/>
          </p:cNvSpPr>
          <p:nvPr>
            <p:ph type="subTitle" idx="1"/>
          </p:nvPr>
        </p:nvSpPr>
        <p:spPr>
          <a:xfrm>
            <a:off x="1100050" y="4645152"/>
            <a:ext cx="10055630" cy="860639"/>
          </a:xfrm>
        </p:spPr>
        <p:txBody>
          <a:bodyPr>
            <a:normAutofit/>
          </a:bodyPr>
          <a:lstStyle/>
          <a:p>
            <a:r>
              <a:rPr lang="en-US" dirty="0">
                <a:solidFill>
                  <a:srgbClr val="FFFFFF"/>
                </a:solidFill>
                <a:latin typeface="Times New Roman" panose="02020603050405020304" pitchFamily="18" charset="0"/>
                <a:cs typeface="Times New Roman" panose="02020603050405020304" pitchFamily="18" charset="0"/>
              </a:rPr>
              <a:t>Rebecca Howard &amp; Lorenzo Ciannelli</a:t>
            </a:r>
            <a:endParaRPr lang="en-US" sz="2800" dirty="0">
              <a:solidFill>
                <a:srgbClr val="FFFFFF"/>
              </a:solidFill>
            </a:endParaRPr>
          </a:p>
        </p:txBody>
      </p:sp>
      <p:cxnSp>
        <p:nvCxnSpPr>
          <p:cNvPr id="15" name="Straight Connector 14">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A44FFD5D-B985-4624-BBCD-50AD2E1686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6400798"/>
            <a:ext cx="12188952" cy="457201"/>
          </a:xfrm>
          <a:prstGeom prst="rect">
            <a:avLst/>
          </a:prstGeom>
          <a:gradFill>
            <a:gsLst>
              <a:gs pos="61000">
                <a:srgbClr val="000000">
                  <a:alpha val="10000"/>
                </a:srgbClr>
              </a:gs>
              <a:gs pos="7000">
                <a:schemeClr val="tx1">
                  <a:alpha val="0"/>
                </a:schemeClr>
              </a:gs>
              <a:gs pos="10000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3638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ody of water with mountains in the background&#10;&#10;Description automatically generated">
            <a:extLst>
              <a:ext uri="{FF2B5EF4-FFF2-40B4-BE49-F238E27FC236}">
                <a16:creationId xmlns:a16="http://schemas.microsoft.com/office/drawing/2014/main" id="{257F0895-593F-42EA-806E-1DE702D951B3}"/>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23475" b="1525"/>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4B986F88-1433-4AF7-AF71-41A89DC93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46064">
                <a:srgbClr val="000000">
                  <a:alpha val="30000"/>
                </a:srgbClr>
              </a:gs>
              <a:gs pos="68000">
                <a:srgbClr val="000000">
                  <a:alpha val="20000"/>
                </a:srgbClr>
              </a:gs>
              <a:gs pos="0">
                <a:schemeClr val="tx1">
                  <a:alpha val="0"/>
                </a:schemeClr>
              </a:gs>
              <a:gs pos="26000">
                <a:schemeClr val="tx1">
                  <a:alpha val="20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2DC200A-4602-4DD6-AC34-E8693633DDDA}"/>
              </a:ext>
            </a:extLst>
          </p:cNvPr>
          <p:cNvSpPr>
            <a:spLocks noGrp="1"/>
          </p:cNvSpPr>
          <p:nvPr>
            <p:ph type="ctrTitle"/>
          </p:nvPr>
        </p:nvSpPr>
        <p:spPr>
          <a:xfrm>
            <a:off x="1097280" y="758952"/>
            <a:ext cx="10058400" cy="3566160"/>
          </a:xfrm>
        </p:spPr>
        <p:txBody>
          <a:bodyPr>
            <a:normAutofit/>
          </a:bodyPr>
          <a:lstStyle/>
          <a:p>
            <a:r>
              <a:rPr lang="en-US" sz="7200" dirty="0">
                <a:solidFill>
                  <a:srgbClr val="FFFFFF"/>
                </a:solidFill>
                <a:latin typeface="Times New Roman" panose="02020603050405020304" pitchFamily="18" charset="0"/>
                <a:cs typeface="Times New Roman" panose="02020603050405020304" pitchFamily="18" charset="0"/>
              </a:rPr>
              <a:t>West Coast</a:t>
            </a:r>
          </a:p>
        </p:txBody>
      </p:sp>
      <p:cxnSp>
        <p:nvCxnSpPr>
          <p:cNvPr id="15" name="Straight Connector 14">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A44FFD5D-B985-4624-BBCD-50AD2E1686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6400798"/>
            <a:ext cx="12188952" cy="457201"/>
          </a:xfrm>
          <a:prstGeom prst="rect">
            <a:avLst/>
          </a:prstGeom>
          <a:gradFill>
            <a:gsLst>
              <a:gs pos="61000">
                <a:srgbClr val="000000">
                  <a:alpha val="10000"/>
                </a:srgbClr>
              </a:gs>
              <a:gs pos="7000">
                <a:schemeClr val="tx1">
                  <a:alpha val="0"/>
                </a:schemeClr>
              </a:gs>
              <a:gs pos="10000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3103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87900AF-3ED0-4C02-A309-3984EBBD2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ounded Rectangle 20">
            <a:extLst>
              <a:ext uri="{FF2B5EF4-FFF2-40B4-BE49-F238E27FC236}">
                <a16:creationId xmlns:a16="http://schemas.microsoft.com/office/drawing/2014/main" id="{8DEDEE5C-3126-4336-A7D4-9277AF5A04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138" y="559407"/>
            <a:ext cx="5109725"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C7F267F6-3B78-9EB9-80B4-AEE4957910B2}"/>
              </a:ext>
            </a:extLst>
          </p:cNvPr>
          <p:cNvSpPr txBox="1"/>
          <p:nvPr/>
        </p:nvSpPr>
        <p:spPr>
          <a:xfrm>
            <a:off x="6622295" y="2438401"/>
            <a:ext cx="5316276" cy="3779520"/>
          </a:xfrm>
          <a:prstGeom prst="rect">
            <a:avLst/>
          </a:prstGeom>
        </p:spPr>
        <p:txBody>
          <a:bodyPr vert="horz" lIns="91440" tIns="45720" rIns="91440" bIns="45720" rtlCol="0">
            <a:normAutofit/>
          </a:bodyPr>
          <a:lstStyle/>
          <a:p>
            <a:pPr defTabSz="914400">
              <a:lnSpc>
                <a:spcPct val="90000"/>
              </a:lnSpc>
              <a:spcAft>
                <a:spcPts val="600"/>
              </a:spcAft>
            </a:pPr>
            <a:r>
              <a:rPr lang="en-US" sz="2000" b="1" dirty="0">
                <a:latin typeface="Times New Roman" panose="02020603050405020304" pitchFamily="18" charset="0"/>
                <a:cs typeface="Times New Roman" panose="02020603050405020304" pitchFamily="18" charset="0"/>
              </a:rPr>
              <a:t>SWFSC and NWFSC Midwater Trawl Surveys</a:t>
            </a:r>
          </a:p>
          <a:p>
            <a:pPr marL="457200" indent="-228600" defTabSz="914400">
              <a:lnSpc>
                <a:spcPct val="9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Pacific sanddab and Pacific hake</a:t>
            </a:r>
          </a:p>
          <a:p>
            <a:pPr marL="457200" indent="-228600" defTabSz="914400">
              <a:lnSpc>
                <a:spcPct val="9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Began in 1983, expanded to coastwide in 2004</a:t>
            </a:r>
          </a:p>
          <a:p>
            <a:pPr marL="457200" indent="-228600" defTabSz="914400">
              <a:lnSpc>
                <a:spcPct val="9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Sampling has occurred from late April – early July</a:t>
            </a:r>
          </a:p>
          <a:p>
            <a:pPr marL="285750" indent="-228600" defTabSz="914400">
              <a:lnSpc>
                <a:spcPct val="90000"/>
              </a:lnSpc>
              <a:spcAft>
                <a:spcPts val="600"/>
              </a:spcAft>
              <a:buFont typeface="Arial" panose="020B0604020202020204" pitchFamily="34" charset="0"/>
              <a:buChar char="•"/>
            </a:pPr>
            <a:endParaRPr lang="en-US" sz="2000" dirty="0"/>
          </a:p>
        </p:txBody>
      </p:sp>
      <p:pic>
        <p:nvPicPr>
          <p:cNvPr id="8" name="Picture 7" descr="Map&#10;&#10;Description automatically generated">
            <a:extLst>
              <a:ext uri="{FF2B5EF4-FFF2-40B4-BE49-F238E27FC236}">
                <a16:creationId xmlns:a16="http://schemas.microsoft.com/office/drawing/2014/main" id="{2311D8D5-B0FE-15DC-810E-8684FCCB92E2}"/>
              </a:ext>
            </a:extLst>
          </p:cNvPr>
          <p:cNvPicPr>
            <a:picLocks noChangeAspect="1"/>
          </p:cNvPicPr>
          <p:nvPr/>
        </p:nvPicPr>
        <p:blipFill rotWithShape="1">
          <a:blip r:embed="rId3">
            <a:extLst>
              <a:ext uri="{28A0092B-C50C-407E-A947-70E740481C1C}">
                <a14:useLocalDpi xmlns:a14="http://schemas.microsoft.com/office/drawing/2010/main" val="0"/>
              </a:ext>
            </a:extLst>
          </a:blip>
          <a:srcRect t="7358"/>
          <a:stretch/>
        </p:blipFill>
        <p:spPr>
          <a:xfrm>
            <a:off x="997466" y="818707"/>
            <a:ext cx="3489655" cy="5221028"/>
          </a:xfrm>
          <a:prstGeom prst="rect">
            <a:avLst/>
          </a:prstGeom>
        </p:spPr>
      </p:pic>
    </p:spTree>
    <p:extLst>
      <p:ext uri="{BB962C8B-B14F-4D97-AF65-F5344CB8AC3E}">
        <p14:creationId xmlns:p14="http://schemas.microsoft.com/office/powerpoint/2010/main" val="319561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308DA-35C4-E26C-DB44-C0AD4A9BFC59}"/>
              </a:ext>
            </a:extLst>
          </p:cNvPr>
          <p:cNvSpPr>
            <a:spLocks noGrp="1"/>
          </p:cNvSpPr>
          <p:nvPr>
            <p:ph type="title"/>
          </p:nvPr>
        </p:nvSpPr>
        <p:spPr>
          <a:xfrm>
            <a:off x="1438834" y="365125"/>
            <a:ext cx="3088341" cy="1325563"/>
          </a:xfrm>
        </p:spPr>
        <p:txBody>
          <a:bodyPr/>
          <a:lstStyle/>
          <a:p>
            <a:r>
              <a:rPr lang="en-US" dirty="0">
                <a:latin typeface="Times New Roman" panose="02020603050405020304" pitchFamily="18" charset="0"/>
                <a:cs typeface="Times New Roman" panose="02020603050405020304" pitchFamily="18" charset="0"/>
              </a:rPr>
              <a:t>Pacific Hake</a:t>
            </a:r>
          </a:p>
        </p:txBody>
      </p:sp>
      <p:sp>
        <p:nvSpPr>
          <p:cNvPr id="3" name="Content Placeholder 2">
            <a:extLst>
              <a:ext uri="{FF2B5EF4-FFF2-40B4-BE49-F238E27FC236}">
                <a16:creationId xmlns:a16="http://schemas.microsoft.com/office/drawing/2014/main" id="{31175D3C-540E-7BF4-F8E2-577E201C147B}"/>
              </a:ext>
            </a:extLst>
          </p:cNvPr>
          <p:cNvSpPr>
            <a:spLocks noGrp="1"/>
          </p:cNvSpPr>
          <p:nvPr>
            <p:ph idx="1"/>
          </p:nvPr>
        </p:nvSpPr>
        <p:spPr>
          <a:xfrm>
            <a:off x="865095" y="2296633"/>
            <a:ext cx="4549588" cy="3880330"/>
          </a:xfrm>
        </p:spPr>
        <p:txBody>
          <a:bodyPr>
            <a:normAutofit/>
          </a:bodyPr>
          <a:lstStyle/>
          <a:p>
            <a:r>
              <a:rPr lang="en-US" sz="2400" dirty="0">
                <a:latin typeface="Times New Roman" panose="02020603050405020304" pitchFamily="18" charset="0"/>
                <a:cs typeface="Times New Roman" panose="02020603050405020304" pitchFamily="18" charset="0"/>
              </a:rPr>
              <a:t>Spawn in late winter, spring off southern California </a:t>
            </a:r>
          </a:p>
          <a:p>
            <a:r>
              <a:rPr lang="en-US" sz="2400" dirty="0">
                <a:latin typeface="Times New Roman" panose="02020603050405020304" pitchFamily="18" charset="0"/>
                <a:cs typeface="Times New Roman" panose="02020603050405020304" pitchFamily="18" charset="0"/>
              </a:rPr>
              <a:t>Important commercial fishery</a:t>
            </a:r>
          </a:p>
          <a:p>
            <a:r>
              <a:rPr lang="en-US" sz="2400" dirty="0">
                <a:latin typeface="Times New Roman" panose="02020603050405020304" pitchFamily="18" charset="0"/>
                <a:cs typeface="Times New Roman" panose="02020603050405020304" pitchFamily="18" charset="0"/>
              </a:rPr>
              <a:t>Young-of-the-year (YOY) data available</a:t>
            </a:r>
          </a:p>
        </p:txBody>
      </p:sp>
      <p:sp>
        <p:nvSpPr>
          <p:cNvPr id="4" name="Title 1">
            <a:extLst>
              <a:ext uri="{FF2B5EF4-FFF2-40B4-BE49-F238E27FC236}">
                <a16:creationId xmlns:a16="http://schemas.microsoft.com/office/drawing/2014/main" id="{678DA13F-454E-597C-D5A5-122050558882}"/>
              </a:ext>
            </a:extLst>
          </p:cNvPr>
          <p:cNvSpPr txBox="1">
            <a:spLocks/>
          </p:cNvSpPr>
          <p:nvPr/>
        </p:nvSpPr>
        <p:spPr>
          <a:xfrm>
            <a:off x="6902824" y="365125"/>
            <a:ext cx="385034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Pacific Sanddab</a:t>
            </a:r>
          </a:p>
        </p:txBody>
      </p:sp>
      <p:sp>
        <p:nvSpPr>
          <p:cNvPr id="5" name="Content Placeholder 2">
            <a:extLst>
              <a:ext uri="{FF2B5EF4-FFF2-40B4-BE49-F238E27FC236}">
                <a16:creationId xmlns:a16="http://schemas.microsoft.com/office/drawing/2014/main" id="{8766F29F-8CB2-95F3-59D6-743DD8D3CDCB}"/>
              </a:ext>
            </a:extLst>
          </p:cNvPr>
          <p:cNvSpPr txBox="1">
            <a:spLocks/>
          </p:cNvSpPr>
          <p:nvPr/>
        </p:nvSpPr>
        <p:spPr>
          <a:xfrm>
            <a:off x="6512858" y="2296631"/>
            <a:ext cx="4549588" cy="3880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Times New Roman" panose="02020603050405020304" pitchFamily="18" charset="0"/>
                <a:cs typeface="Times New Roman" panose="02020603050405020304" pitchFamily="18" charset="0"/>
              </a:rPr>
              <a:t>Peak spawning in summer</a:t>
            </a:r>
          </a:p>
          <a:p>
            <a:r>
              <a:rPr lang="en-US" sz="2400" dirty="0">
                <a:latin typeface="Times New Roman" panose="02020603050405020304" pitchFamily="18" charset="0"/>
                <a:cs typeface="Times New Roman" panose="02020603050405020304" pitchFamily="18" charset="0"/>
              </a:rPr>
              <a:t>Settle in late fall, winter</a:t>
            </a:r>
          </a:p>
          <a:p>
            <a:r>
              <a:rPr lang="en-US" sz="2400" dirty="0">
                <a:latin typeface="Times New Roman" panose="02020603050405020304" pitchFamily="18" charset="0"/>
                <a:cs typeface="Times New Roman" panose="02020603050405020304" pitchFamily="18" charset="0"/>
              </a:rPr>
              <a:t>Some commercial catch</a:t>
            </a:r>
          </a:p>
          <a:p>
            <a:r>
              <a:rPr lang="en-US" sz="2400" dirty="0">
                <a:latin typeface="Times New Roman" panose="02020603050405020304" pitchFamily="18" charset="0"/>
                <a:cs typeface="Times New Roman" panose="02020603050405020304" pitchFamily="18" charset="0"/>
              </a:rPr>
              <a:t>YOY and settled individual data available</a:t>
            </a:r>
          </a:p>
        </p:txBody>
      </p:sp>
      <p:pic>
        <p:nvPicPr>
          <p:cNvPr id="6" name="Picture 2" descr="Pacific Whiting | NOAA Fisheries">
            <a:extLst>
              <a:ext uri="{FF2B5EF4-FFF2-40B4-BE49-F238E27FC236}">
                <a16:creationId xmlns:a16="http://schemas.microsoft.com/office/drawing/2014/main" id="{13E6C9F6-CB8F-038F-C7EB-9FB6F2B2B8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2108" y="1296685"/>
            <a:ext cx="1498046" cy="99994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Pacific Sanddab - what to know and where to find — Monterey Bay Fisheries  Trust">
            <a:extLst>
              <a:ext uri="{FF2B5EF4-FFF2-40B4-BE49-F238E27FC236}">
                <a16:creationId xmlns:a16="http://schemas.microsoft.com/office/drawing/2014/main" id="{3248C726-81E5-DA7F-079E-DA05380463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0320" y="1423449"/>
            <a:ext cx="1358725" cy="734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839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2FA7598-5903-3A0C-C98F-0DE24C1BE04D}"/>
              </a:ext>
            </a:extLst>
          </p:cNvPr>
          <p:cNvPicPr>
            <a:picLocks noChangeAspect="1"/>
          </p:cNvPicPr>
          <p:nvPr/>
        </p:nvPicPr>
        <p:blipFill>
          <a:blip r:embed="rId3"/>
          <a:stretch>
            <a:fillRect/>
          </a:stretch>
        </p:blipFill>
        <p:spPr>
          <a:xfrm>
            <a:off x="368625" y="609600"/>
            <a:ext cx="5217624" cy="2608812"/>
          </a:xfrm>
          <a:prstGeom prst="rect">
            <a:avLst/>
          </a:prstGeom>
        </p:spPr>
      </p:pic>
      <p:pic>
        <p:nvPicPr>
          <p:cNvPr id="9" name="Picture 8">
            <a:extLst>
              <a:ext uri="{FF2B5EF4-FFF2-40B4-BE49-F238E27FC236}">
                <a16:creationId xmlns:a16="http://schemas.microsoft.com/office/drawing/2014/main" id="{5F053E56-2787-4D13-C1C9-E2A874401118}"/>
              </a:ext>
            </a:extLst>
          </p:cNvPr>
          <p:cNvPicPr>
            <a:picLocks noChangeAspect="1"/>
          </p:cNvPicPr>
          <p:nvPr/>
        </p:nvPicPr>
        <p:blipFill>
          <a:blip r:embed="rId4"/>
          <a:stretch>
            <a:fillRect/>
          </a:stretch>
        </p:blipFill>
        <p:spPr>
          <a:xfrm>
            <a:off x="368625" y="3867806"/>
            <a:ext cx="5217624" cy="2608812"/>
          </a:xfrm>
          <a:prstGeom prst="rect">
            <a:avLst/>
          </a:prstGeom>
        </p:spPr>
      </p:pic>
      <p:pic>
        <p:nvPicPr>
          <p:cNvPr id="11" name="Picture 10">
            <a:extLst>
              <a:ext uri="{FF2B5EF4-FFF2-40B4-BE49-F238E27FC236}">
                <a16:creationId xmlns:a16="http://schemas.microsoft.com/office/drawing/2014/main" id="{33F04132-8DAE-92E4-710D-DA0280733DAB}"/>
              </a:ext>
            </a:extLst>
          </p:cNvPr>
          <p:cNvPicPr>
            <a:picLocks noChangeAspect="1"/>
          </p:cNvPicPr>
          <p:nvPr/>
        </p:nvPicPr>
        <p:blipFill>
          <a:blip r:embed="rId5"/>
          <a:stretch>
            <a:fillRect/>
          </a:stretch>
        </p:blipFill>
        <p:spPr>
          <a:xfrm>
            <a:off x="6605753" y="609599"/>
            <a:ext cx="5217625" cy="2608813"/>
          </a:xfrm>
          <a:prstGeom prst="rect">
            <a:avLst/>
          </a:prstGeom>
        </p:spPr>
      </p:pic>
      <p:pic>
        <p:nvPicPr>
          <p:cNvPr id="12" name="Picture 11">
            <a:extLst>
              <a:ext uri="{FF2B5EF4-FFF2-40B4-BE49-F238E27FC236}">
                <a16:creationId xmlns:a16="http://schemas.microsoft.com/office/drawing/2014/main" id="{091D5DA5-9D27-CD9C-1C69-0DCF65F4FE1D}"/>
              </a:ext>
            </a:extLst>
          </p:cNvPr>
          <p:cNvPicPr>
            <a:picLocks noChangeAspect="1"/>
          </p:cNvPicPr>
          <p:nvPr/>
        </p:nvPicPr>
        <p:blipFill>
          <a:blip r:embed="rId6"/>
          <a:stretch>
            <a:fillRect/>
          </a:stretch>
        </p:blipFill>
        <p:spPr>
          <a:xfrm>
            <a:off x="6605750" y="3867805"/>
            <a:ext cx="5217625" cy="2608813"/>
          </a:xfrm>
          <a:prstGeom prst="rect">
            <a:avLst/>
          </a:prstGeom>
        </p:spPr>
      </p:pic>
    </p:spTree>
    <p:extLst>
      <p:ext uri="{BB962C8B-B14F-4D97-AF65-F5344CB8AC3E}">
        <p14:creationId xmlns:p14="http://schemas.microsoft.com/office/powerpoint/2010/main" val="3012824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CA107-BCB9-93BB-49DC-79FA0C8F76E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Methods</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4739A61-817E-5D56-1ABD-2A566E6B8435}"/>
                  </a:ext>
                </a:extLst>
              </p:cNvPr>
              <p:cNvSpPr txBox="1">
                <a:spLocks noGrp="1"/>
              </p:cNvSpPr>
              <p:nvPr>
                <p:ph idx="1"/>
              </p:nvPr>
            </p:nvSpPr>
            <p:spPr>
              <a:xfrm>
                <a:off x="838200" y="1825625"/>
                <a:ext cx="10515600" cy="4092402"/>
              </a:xfrm>
              <a:prstGeom prst="rect">
                <a:avLst/>
              </a:prstGeom>
              <a:noFill/>
            </p:spPr>
            <p:txBody>
              <a:bodyPr wrap="square" rtlCol="0">
                <a:spAutoFit/>
              </a:bodyPr>
              <a:lstStyle/>
              <a:p>
                <a:pPr marL="0" indent="0">
                  <a:lnSpc>
                    <a:spcPct val="150000"/>
                  </a:lnSpc>
                  <a:buNone/>
                </a:pPr>
                <a:r>
                  <a:rPr lang="en-US" sz="2400" b="1" dirty="0">
                    <a:latin typeface="Times New Roman" panose="02020603050405020304" pitchFamily="18" charset="0"/>
                    <a:cs typeface="Times New Roman" panose="02020603050405020304" pitchFamily="18" charset="0"/>
                  </a:rPr>
                  <a:t>Generalized additive models (GAM)</a:t>
                </a:r>
              </a:p>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Variable coefficient terms</a:t>
                </a:r>
              </a:p>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Akaike’s Information Criterion (AIC) for selection </a:t>
                </a:r>
              </a:p>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Tweedie distribution with log link</a:t>
                </a:r>
              </a:p>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Climate indices: PDO, NPGO, ONI</a:t>
                </a:r>
              </a:p>
              <a:p>
                <a:pPr marL="0" indent="0">
                  <a:buNone/>
                </a:pPr>
                <a:endParaRPr lang="en-US" sz="1600" b="1"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sz="2000" smtClean="0">
                          <a:effectLst/>
                          <a:latin typeface="Cambria Math" panose="02040503050406030204" pitchFamily="18" charset="0"/>
                          <a:ea typeface="Calibri" panose="020F0502020204030204" pitchFamily="34" charset="0"/>
                          <a:cs typeface="Times New Roman" panose="02020603050405020304" pitchFamily="18" charset="0"/>
                        </a:rPr>
                        <m:t>c</m:t>
                      </m:r>
                      <m:r>
                        <m:rPr>
                          <m:sty m:val="p"/>
                        </m:rPr>
                        <a:rPr lang="en-US" sz="2000" b="0" i="0" smtClean="0">
                          <a:effectLst/>
                          <a:latin typeface="Cambria Math" panose="02040503050406030204" pitchFamily="18" charset="0"/>
                          <a:ea typeface="Calibri" panose="020F0502020204030204" pitchFamily="34" charset="0"/>
                          <a:cs typeface="Times New Roman" panose="02020603050405020304" pitchFamily="18" charset="0"/>
                        </a:rPr>
                        <m:t>atch</m:t>
                      </m:r>
                      <m:r>
                        <a:rPr lang="en-US" sz="2000" b="0" i="0" smtClean="0">
                          <a:effectLst/>
                          <a:latin typeface="Cambria Math" panose="02040503050406030204" pitchFamily="18" charset="0"/>
                          <a:ea typeface="Calibri" panose="020F0502020204030204" pitchFamily="34" charset="0"/>
                          <a:cs typeface="Times New Roman" panose="02020603050405020304" pitchFamily="18" charset="0"/>
                        </a:rPr>
                        <m:t>+1</m:t>
                      </m:r>
                      <m:r>
                        <a:rPr lang="en-US" sz="2000" smtClean="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2000" b="0" i="0" smtClean="0">
                          <a:effectLst/>
                          <a:latin typeface="Cambria Math" panose="02040503050406030204" pitchFamily="18" charset="0"/>
                          <a:ea typeface="Calibri" panose="020F0502020204030204" pitchFamily="34" charset="0"/>
                          <a:cs typeface="Times New Roman" panose="02020603050405020304" pitchFamily="18" charset="0"/>
                        </a:rPr>
                        <m:t>factor</m:t>
                      </m:r>
                      <m:d>
                        <m:dPr>
                          <m:ctrlPr>
                            <a:rPr lang="en-US" sz="2000" i="1">
                              <a:latin typeface="Cambria Math" panose="02040503050406030204" pitchFamily="18" charset="0"/>
                              <a:ea typeface="Calibri" panose="020F0502020204030204" pitchFamily="34" charset="0"/>
                              <a:cs typeface="Times New Roman" panose="02020603050405020304" pitchFamily="18" charset="0"/>
                            </a:rPr>
                          </m:ctrlPr>
                        </m:dPr>
                        <m:e>
                          <m:r>
                            <a:rPr lang="en-US" sz="2000" i="1">
                              <a:latin typeface="Cambria Math" panose="02040503050406030204" pitchFamily="18" charset="0"/>
                              <a:ea typeface="Calibri" panose="020F0502020204030204" pitchFamily="34" charset="0"/>
                              <a:cs typeface="Times New Roman" panose="02020603050405020304" pitchFamily="18" charset="0"/>
                            </a:rPr>
                            <m:t>𝑦𝑒𝑎𝑟</m:t>
                          </m:r>
                        </m:e>
                      </m:d>
                      <m:r>
                        <a:rPr lang="en-US" sz="2000">
                          <a:latin typeface="Cambria Math" panose="02040503050406030204" pitchFamily="18" charset="0"/>
                          <a:ea typeface="Calibri" panose="020F0502020204030204" pitchFamily="34" charset="0"/>
                          <a:cs typeface="Times New Roman" panose="02020603050405020304" pitchFamily="18" charset="0"/>
                        </a:rPr>
                        <m:t>+</m:t>
                      </m:r>
                      <m:r>
                        <a:rPr lang="en-US" sz="2000" b="0" i="1" smtClean="0">
                          <a:effectLst/>
                          <a:latin typeface="Cambria Math" panose="02040503050406030204" pitchFamily="18" charset="0"/>
                          <a:ea typeface="Calibri" panose="020F0502020204030204" pitchFamily="34" charset="0"/>
                          <a:cs typeface="Times New Roman" panose="02020603050405020304" pitchFamily="18" charset="0"/>
                        </a:rPr>
                        <m:t>𝑠</m:t>
                      </m:r>
                      <m:d>
                        <m:dPr>
                          <m:ctrlPr>
                            <a:rPr lang="en-US" sz="2000" i="1">
                              <a:effectLst/>
                              <a:latin typeface="Cambria Math" panose="02040503050406030204" pitchFamily="18" charset="0"/>
                              <a:cs typeface="Times New Roman" panose="02020603050405020304" pitchFamily="18" charset="0"/>
                            </a:rPr>
                          </m:ctrlPr>
                        </m:dPr>
                        <m:e>
                          <m:r>
                            <a:rPr lang="en-US" sz="2000" b="0" i="1" smtClean="0">
                              <a:effectLst/>
                              <a:latin typeface="Cambria Math" panose="02040503050406030204" pitchFamily="18" charset="0"/>
                              <a:ea typeface="Calibri" panose="020F0502020204030204" pitchFamily="34" charset="0"/>
                              <a:cs typeface="Times New Roman" panose="02020603050405020304" pitchFamily="18" charset="0"/>
                            </a:rPr>
                            <m:t>𝑙𝑜𝑐𝑎𝑡𝑖𝑜𝑛</m:t>
                          </m:r>
                        </m:e>
                      </m:d>
                      <m:r>
                        <a:rPr lang="en-US" sz="2000">
                          <a:effectLst/>
                          <a:latin typeface="Cambria Math" panose="02040503050406030204" pitchFamily="18" charset="0"/>
                          <a:ea typeface="Calibri" panose="020F0502020204030204" pitchFamily="34" charset="0"/>
                          <a:cs typeface="Times New Roman" panose="02020603050405020304" pitchFamily="18" charset="0"/>
                        </a:rPr>
                        <m:t>+</m:t>
                      </m:r>
                      <m:r>
                        <a:rPr lang="en-US" sz="2000" b="0" i="1" smtClean="0">
                          <a:effectLst/>
                          <a:latin typeface="Cambria Math" panose="02040503050406030204" pitchFamily="18" charset="0"/>
                          <a:ea typeface="Calibri" panose="020F0502020204030204" pitchFamily="34" charset="0"/>
                          <a:cs typeface="Times New Roman" panose="02020603050405020304" pitchFamily="18" charset="0"/>
                        </a:rPr>
                        <m:t>𝑠</m:t>
                      </m:r>
                      <m:d>
                        <m:dPr>
                          <m:ctrlPr>
                            <a:rPr lang="en-US" sz="2000" i="1">
                              <a:effectLst/>
                              <a:latin typeface="Cambria Math" panose="02040503050406030204" pitchFamily="18" charset="0"/>
                              <a:cs typeface="Times New Roman" panose="02020603050405020304" pitchFamily="18" charset="0"/>
                            </a:rPr>
                          </m:ctrlPr>
                        </m:dPr>
                        <m:e>
                          <m:r>
                            <a:rPr lang="en-US" sz="2000" b="0" i="1" smtClean="0">
                              <a:effectLst/>
                              <a:latin typeface="Cambria Math" panose="02040503050406030204" pitchFamily="18" charset="0"/>
                              <a:cs typeface="Times New Roman" panose="02020603050405020304" pitchFamily="18" charset="0"/>
                            </a:rPr>
                            <m:t>𝑑𝑎𝑦</m:t>
                          </m:r>
                          <m:r>
                            <a:rPr lang="en-US" sz="2000" b="0" i="1" smtClean="0">
                              <a:effectLst/>
                              <a:latin typeface="Cambria Math" panose="02040503050406030204" pitchFamily="18" charset="0"/>
                              <a:cs typeface="Times New Roman" panose="02020603050405020304" pitchFamily="18" charset="0"/>
                            </a:rPr>
                            <m:t> </m:t>
                          </m:r>
                          <m:r>
                            <a:rPr lang="en-US" sz="2000" b="0" i="1" smtClean="0">
                              <a:effectLst/>
                              <a:latin typeface="Cambria Math" panose="02040503050406030204" pitchFamily="18" charset="0"/>
                              <a:cs typeface="Times New Roman" panose="02020603050405020304" pitchFamily="18" charset="0"/>
                            </a:rPr>
                            <m:t>𝑜𝑓</m:t>
                          </m:r>
                          <m:r>
                            <a:rPr lang="en-US" sz="2000" b="0" i="1" smtClean="0">
                              <a:effectLst/>
                              <a:latin typeface="Cambria Math" panose="02040503050406030204" pitchFamily="18" charset="0"/>
                              <a:cs typeface="Times New Roman" panose="02020603050405020304" pitchFamily="18" charset="0"/>
                            </a:rPr>
                            <m:t> </m:t>
                          </m:r>
                          <m:r>
                            <a:rPr lang="en-US" sz="2000" b="0" i="1" smtClean="0">
                              <a:effectLst/>
                              <a:latin typeface="Cambria Math" panose="02040503050406030204" pitchFamily="18" charset="0"/>
                              <a:cs typeface="Times New Roman" panose="02020603050405020304" pitchFamily="18" charset="0"/>
                            </a:rPr>
                            <m:t>𝑦𝑒𝑎𝑟</m:t>
                          </m:r>
                        </m:e>
                      </m:d>
                      <m:r>
                        <a:rPr lang="en-US" sz="2000">
                          <a:effectLst/>
                          <a:latin typeface="Cambria Math" panose="02040503050406030204" pitchFamily="18" charset="0"/>
                          <a:ea typeface="Calibri" panose="020F0502020204030204" pitchFamily="34" charset="0"/>
                          <a:cs typeface="Times New Roman" panose="02020603050405020304" pitchFamily="18" charset="0"/>
                        </a:rPr>
                        <m:t>+</m:t>
                      </m:r>
                      <m:r>
                        <a:rPr lang="en-US" sz="2000" b="0" i="1" smtClean="0">
                          <a:effectLst/>
                          <a:latin typeface="Cambria Math" panose="02040503050406030204" pitchFamily="18" charset="0"/>
                          <a:ea typeface="Calibri" panose="020F0502020204030204" pitchFamily="34" charset="0"/>
                          <a:cs typeface="Times New Roman" panose="02020603050405020304" pitchFamily="18" charset="0"/>
                        </a:rPr>
                        <m:t>𝑠</m:t>
                      </m:r>
                      <m:d>
                        <m:dPr>
                          <m:ctrlPr>
                            <a:rPr lang="en-US" sz="2000" i="1">
                              <a:effectLst/>
                              <a:latin typeface="Cambria Math" panose="02040503050406030204" pitchFamily="18" charset="0"/>
                              <a:cs typeface="Times New Roman" panose="02020603050405020304" pitchFamily="18" charset="0"/>
                            </a:rPr>
                          </m:ctrlPr>
                        </m:dPr>
                        <m:e>
                          <m:r>
                            <a:rPr lang="en-US" sz="2000" b="0" i="1" smtClean="0">
                              <a:effectLst/>
                              <a:latin typeface="Cambria Math" panose="02040503050406030204" pitchFamily="18" charset="0"/>
                              <a:cs typeface="Times New Roman" panose="02020603050405020304" pitchFamily="18" charset="0"/>
                            </a:rPr>
                            <m:t>𝑑𝑒𝑝𝑡h</m:t>
                          </m:r>
                        </m:e>
                      </m:d>
                      <m:r>
                        <a:rPr lang="en-US" sz="2000" b="0" i="1" smtClean="0">
                          <a:effectLst/>
                          <a:latin typeface="Cambria Math" panose="02040503050406030204" pitchFamily="18" charset="0"/>
                          <a:cs typeface="Times New Roman" panose="02020603050405020304" pitchFamily="18" charset="0"/>
                        </a:rPr>
                        <m:t>+</m:t>
                      </m:r>
                      <m:r>
                        <a:rPr lang="en-US" sz="2000" b="0" i="1" smtClean="0">
                          <a:effectLst/>
                          <a:latin typeface="Cambria Math" panose="02040503050406030204" pitchFamily="18" charset="0"/>
                          <a:ea typeface="Calibri" panose="020F0502020204030204" pitchFamily="34" charset="0"/>
                          <a:cs typeface="Times New Roman" panose="02020603050405020304" pitchFamily="18" charset="0"/>
                        </a:rPr>
                        <m:t>𝑠</m:t>
                      </m:r>
                      <m:r>
                        <a:rPr lang="en-US" sz="2000">
                          <a:effectLst/>
                          <a:latin typeface="Cambria Math" panose="02040503050406030204" pitchFamily="18" charset="0"/>
                          <a:ea typeface="Calibri" panose="020F0502020204030204" pitchFamily="34" charset="0"/>
                          <a:cs typeface="Times New Roman" panose="02020603050405020304" pitchFamily="18" charset="0"/>
                        </a:rPr>
                        <m:t>(</m:t>
                      </m:r>
                      <m:r>
                        <a:rPr lang="en-US" sz="2000" b="0" i="1" smtClean="0">
                          <a:effectLst/>
                          <a:latin typeface="Cambria Math" panose="02040503050406030204" pitchFamily="18" charset="0"/>
                          <a:ea typeface="Calibri" panose="020F0502020204030204" pitchFamily="34" charset="0"/>
                          <a:cs typeface="Times New Roman" panose="02020603050405020304" pitchFamily="18" charset="0"/>
                        </a:rPr>
                        <m:t>𝐶</m:t>
                      </m:r>
                      <m:r>
                        <a:rPr lang="en-US" sz="2000">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US" sz="2000" dirty="0">
                  <a:latin typeface="Times New Roman" panose="02020603050405020304" pitchFamily="18" charset="0"/>
                  <a:cs typeface="Times New Roman" panose="02020603050405020304" pitchFamily="18" charset="0"/>
                </a:endParaRPr>
              </a:p>
              <a:p>
                <a:pPr marL="0" indent="0">
                  <a:buNone/>
                </a:pPr>
                <a:endParaRPr lang="en-US" sz="1600" b="1"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sz="2000" smtClean="0">
                          <a:effectLst/>
                          <a:latin typeface="Cambria Math" panose="02040503050406030204" pitchFamily="18" charset="0"/>
                          <a:ea typeface="Calibri" panose="020F0502020204030204" pitchFamily="34" charset="0"/>
                          <a:cs typeface="Times New Roman" panose="02020603050405020304" pitchFamily="18" charset="0"/>
                        </a:rPr>
                        <m:t>c</m:t>
                      </m:r>
                      <m:r>
                        <m:rPr>
                          <m:sty m:val="p"/>
                        </m:rPr>
                        <a:rPr lang="en-US" sz="2000" b="0" i="0" smtClean="0">
                          <a:effectLst/>
                          <a:latin typeface="Cambria Math" panose="02040503050406030204" pitchFamily="18" charset="0"/>
                          <a:ea typeface="Calibri" panose="020F0502020204030204" pitchFamily="34" charset="0"/>
                          <a:cs typeface="Times New Roman" panose="02020603050405020304" pitchFamily="18" charset="0"/>
                        </a:rPr>
                        <m:t>atch</m:t>
                      </m:r>
                      <m:r>
                        <a:rPr lang="en-US" sz="2000" b="0" i="0" smtClean="0">
                          <a:effectLst/>
                          <a:latin typeface="Cambria Math" panose="02040503050406030204" pitchFamily="18" charset="0"/>
                          <a:ea typeface="Calibri" panose="020F0502020204030204" pitchFamily="34" charset="0"/>
                          <a:cs typeface="Times New Roman" panose="02020603050405020304" pitchFamily="18" charset="0"/>
                        </a:rPr>
                        <m:t>+1</m:t>
                      </m:r>
                      <m:r>
                        <a:rPr lang="en-US" sz="2000" smtClean="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2000" b="0" i="0" smtClean="0">
                          <a:effectLst/>
                          <a:latin typeface="Cambria Math" panose="02040503050406030204" pitchFamily="18" charset="0"/>
                          <a:ea typeface="Calibri" panose="020F0502020204030204" pitchFamily="34" charset="0"/>
                          <a:cs typeface="Times New Roman" panose="02020603050405020304" pitchFamily="18" charset="0"/>
                        </a:rPr>
                        <m:t>factor</m:t>
                      </m:r>
                      <m:d>
                        <m:dPr>
                          <m:ctrlPr>
                            <a:rPr lang="en-US" sz="2000" i="1">
                              <a:latin typeface="Cambria Math" panose="02040503050406030204" pitchFamily="18" charset="0"/>
                              <a:ea typeface="Calibri" panose="020F0502020204030204" pitchFamily="34" charset="0"/>
                              <a:cs typeface="Times New Roman" panose="02020603050405020304" pitchFamily="18" charset="0"/>
                            </a:rPr>
                          </m:ctrlPr>
                        </m:dPr>
                        <m:e>
                          <m:r>
                            <a:rPr lang="en-US" sz="2000" i="1">
                              <a:latin typeface="Cambria Math" panose="02040503050406030204" pitchFamily="18" charset="0"/>
                              <a:ea typeface="Calibri" panose="020F0502020204030204" pitchFamily="34" charset="0"/>
                              <a:cs typeface="Times New Roman" panose="02020603050405020304" pitchFamily="18" charset="0"/>
                            </a:rPr>
                            <m:t>𝑦𝑒𝑎𝑟</m:t>
                          </m:r>
                        </m:e>
                      </m:d>
                      <m:r>
                        <a:rPr lang="en-US" sz="2000">
                          <a:latin typeface="Cambria Math" panose="02040503050406030204" pitchFamily="18" charset="0"/>
                          <a:ea typeface="Calibri" panose="020F0502020204030204" pitchFamily="34" charset="0"/>
                          <a:cs typeface="Times New Roman" panose="02020603050405020304" pitchFamily="18" charset="0"/>
                        </a:rPr>
                        <m:t>+</m:t>
                      </m:r>
                      <m:r>
                        <a:rPr lang="en-US" sz="2000" b="0" i="1" smtClean="0">
                          <a:effectLst/>
                          <a:latin typeface="Cambria Math" panose="02040503050406030204" pitchFamily="18" charset="0"/>
                          <a:ea typeface="Calibri" panose="020F0502020204030204" pitchFamily="34" charset="0"/>
                          <a:cs typeface="Times New Roman" panose="02020603050405020304" pitchFamily="18" charset="0"/>
                        </a:rPr>
                        <m:t>𝑠</m:t>
                      </m:r>
                      <m:d>
                        <m:dPr>
                          <m:ctrlPr>
                            <a:rPr lang="en-US" sz="2000" i="1">
                              <a:effectLst/>
                              <a:latin typeface="Cambria Math" panose="02040503050406030204" pitchFamily="18" charset="0"/>
                              <a:cs typeface="Times New Roman" panose="02020603050405020304" pitchFamily="18" charset="0"/>
                            </a:rPr>
                          </m:ctrlPr>
                        </m:dPr>
                        <m:e>
                          <m:r>
                            <a:rPr lang="en-US" sz="2000" b="0" i="1" smtClean="0">
                              <a:effectLst/>
                              <a:latin typeface="Cambria Math" panose="02040503050406030204" pitchFamily="18" charset="0"/>
                              <a:ea typeface="Calibri" panose="020F0502020204030204" pitchFamily="34" charset="0"/>
                              <a:cs typeface="Times New Roman" panose="02020603050405020304" pitchFamily="18" charset="0"/>
                            </a:rPr>
                            <m:t>𝑙𝑜𝑐𝑎𝑡𝑖𝑜𝑛</m:t>
                          </m:r>
                        </m:e>
                      </m:d>
                      <m:r>
                        <a:rPr lang="en-US" sz="2000">
                          <a:effectLst/>
                          <a:latin typeface="Cambria Math" panose="02040503050406030204" pitchFamily="18" charset="0"/>
                          <a:ea typeface="Calibri" panose="020F0502020204030204" pitchFamily="34" charset="0"/>
                          <a:cs typeface="Times New Roman" panose="02020603050405020304" pitchFamily="18" charset="0"/>
                        </a:rPr>
                        <m:t>+</m:t>
                      </m:r>
                      <m:r>
                        <a:rPr lang="en-US" sz="2000" b="0" i="1" smtClean="0">
                          <a:effectLst/>
                          <a:latin typeface="Cambria Math" panose="02040503050406030204" pitchFamily="18" charset="0"/>
                          <a:ea typeface="Calibri" panose="020F0502020204030204" pitchFamily="34" charset="0"/>
                          <a:cs typeface="Times New Roman" panose="02020603050405020304" pitchFamily="18" charset="0"/>
                        </a:rPr>
                        <m:t>𝑠</m:t>
                      </m:r>
                      <m:d>
                        <m:dPr>
                          <m:ctrlPr>
                            <a:rPr lang="en-US" sz="2000" i="1">
                              <a:effectLst/>
                              <a:latin typeface="Cambria Math" panose="02040503050406030204" pitchFamily="18" charset="0"/>
                              <a:cs typeface="Times New Roman" panose="02020603050405020304" pitchFamily="18" charset="0"/>
                            </a:rPr>
                          </m:ctrlPr>
                        </m:dPr>
                        <m:e>
                          <m:r>
                            <a:rPr lang="en-US" sz="2000" b="0" i="1" smtClean="0">
                              <a:effectLst/>
                              <a:latin typeface="Cambria Math" panose="02040503050406030204" pitchFamily="18" charset="0"/>
                              <a:cs typeface="Times New Roman" panose="02020603050405020304" pitchFamily="18" charset="0"/>
                            </a:rPr>
                            <m:t>𝑑𝑎𝑦</m:t>
                          </m:r>
                          <m:r>
                            <a:rPr lang="en-US" sz="2000" b="0" i="1" smtClean="0">
                              <a:effectLst/>
                              <a:latin typeface="Cambria Math" panose="02040503050406030204" pitchFamily="18" charset="0"/>
                              <a:cs typeface="Times New Roman" panose="02020603050405020304" pitchFamily="18" charset="0"/>
                            </a:rPr>
                            <m:t> </m:t>
                          </m:r>
                          <m:r>
                            <a:rPr lang="en-US" sz="2000" b="0" i="1" smtClean="0">
                              <a:effectLst/>
                              <a:latin typeface="Cambria Math" panose="02040503050406030204" pitchFamily="18" charset="0"/>
                              <a:cs typeface="Times New Roman" panose="02020603050405020304" pitchFamily="18" charset="0"/>
                            </a:rPr>
                            <m:t>𝑜𝑓</m:t>
                          </m:r>
                          <m:r>
                            <a:rPr lang="en-US" sz="2000" b="0" i="1" smtClean="0">
                              <a:effectLst/>
                              <a:latin typeface="Cambria Math" panose="02040503050406030204" pitchFamily="18" charset="0"/>
                              <a:cs typeface="Times New Roman" panose="02020603050405020304" pitchFamily="18" charset="0"/>
                            </a:rPr>
                            <m:t> </m:t>
                          </m:r>
                          <m:r>
                            <a:rPr lang="en-US" sz="2000" b="0" i="1" smtClean="0">
                              <a:effectLst/>
                              <a:latin typeface="Cambria Math" panose="02040503050406030204" pitchFamily="18" charset="0"/>
                              <a:cs typeface="Times New Roman" panose="02020603050405020304" pitchFamily="18" charset="0"/>
                            </a:rPr>
                            <m:t>𝑦𝑒𝑎𝑟</m:t>
                          </m:r>
                        </m:e>
                      </m:d>
                      <m:r>
                        <a:rPr lang="en-US" sz="2000">
                          <a:effectLst/>
                          <a:latin typeface="Cambria Math" panose="02040503050406030204" pitchFamily="18" charset="0"/>
                          <a:ea typeface="Calibri" panose="020F0502020204030204" pitchFamily="34" charset="0"/>
                          <a:cs typeface="Times New Roman" panose="02020603050405020304" pitchFamily="18" charset="0"/>
                        </a:rPr>
                        <m:t>+</m:t>
                      </m:r>
                      <m:r>
                        <a:rPr lang="en-US" sz="2000" b="0" i="1" smtClean="0">
                          <a:effectLst/>
                          <a:latin typeface="Cambria Math" panose="02040503050406030204" pitchFamily="18" charset="0"/>
                          <a:ea typeface="Calibri" panose="020F0502020204030204" pitchFamily="34" charset="0"/>
                          <a:cs typeface="Times New Roman" panose="02020603050405020304" pitchFamily="18" charset="0"/>
                        </a:rPr>
                        <m:t>𝑠</m:t>
                      </m:r>
                      <m:d>
                        <m:dPr>
                          <m:ctrlPr>
                            <a:rPr lang="en-US" sz="2000" i="1">
                              <a:effectLst/>
                              <a:latin typeface="Cambria Math" panose="02040503050406030204" pitchFamily="18" charset="0"/>
                              <a:cs typeface="Times New Roman" panose="02020603050405020304" pitchFamily="18" charset="0"/>
                            </a:rPr>
                          </m:ctrlPr>
                        </m:dPr>
                        <m:e>
                          <m:r>
                            <a:rPr lang="en-US" sz="2000" b="0" i="1" smtClean="0">
                              <a:effectLst/>
                              <a:latin typeface="Cambria Math" panose="02040503050406030204" pitchFamily="18" charset="0"/>
                              <a:cs typeface="Times New Roman" panose="02020603050405020304" pitchFamily="18" charset="0"/>
                            </a:rPr>
                            <m:t>𝑑𝑒𝑝𝑡h</m:t>
                          </m:r>
                        </m:e>
                      </m:d>
                      <m:r>
                        <a:rPr lang="en-US" sz="2000" b="0" i="1" smtClean="0">
                          <a:effectLst/>
                          <a:latin typeface="Cambria Math" panose="02040503050406030204" pitchFamily="18" charset="0"/>
                          <a:cs typeface="Times New Roman" panose="02020603050405020304" pitchFamily="18" charset="0"/>
                        </a:rPr>
                        <m:t>+</m:t>
                      </m:r>
                      <m:r>
                        <a:rPr lang="en-US" sz="2000" b="0" i="1" smtClean="0">
                          <a:effectLst/>
                          <a:latin typeface="Cambria Math" panose="02040503050406030204" pitchFamily="18" charset="0"/>
                          <a:ea typeface="Calibri" panose="020F0502020204030204" pitchFamily="34" charset="0"/>
                          <a:cs typeface="Times New Roman" panose="02020603050405020304" pitchFamily="18" charset="0"/>
                        </a:rPr>
                        <m:t>𝑠</m:t>
                      </m:r>
                      <m:r>
                        <a:rPr lang="en-US" sz="2000">
                          <a:effectLst/>
                          <a:latin typeface="Cambria Math" panose="02040503050406030204" pitchFamily="18" charset="0"/>
                          <a:ea typeface="Calibri" panose="020F0502020204030204" pitchFamily="34" charset="0"/>
                          <a:cs typeface="Times New Roman" panose="02020603050405020304" pitchFamily="18" charset="0"/>
                        </a:rPr>
                        <m:t>(</m:t>
                      </m:r>
                      <m:r>
                        <a:rPr lang="en-US" sz="2000" b="0" i="1" smtClean="0">
                          <a:effectLst/>
                          <a:latin typeface="Cambria Math" panose="02040503050406030204" pitchFamily="18" charset="0"/>
                          <a:ea typeface="Calibri" panose="020F0502020204030204" pitchFamily="34" charset="0"/>
                          <a:cs typeface="Times New Roman" panose="02020603050405020304" pitchFamily="18" charset="0"/>
                        </a:rPr>
                        <m:t>𝑙𝑜𝑐𝑎𝑡𝑖</m:t>
                      </m:r>
                      <m:r>
                        <m:rPr>
                          <m:sty m:val="p"/>
                        </m:rPr>
                        <a:rPr lang="en-US" sz="2000" b="0" i="0" smtClean="0">
                          <a:effectLst/>
                          <a:latin typeface="Cambria Math" panose="02040503050406030204" pitchFamily="18" charset="0"/>
                          <a:ea typeface="Calibri" panose="020F0502020204030204" pitchFamily="34" charset="0"/>
                          <a:cs typeface="Times New Roman" panose="02020603050405020304" pitchFamily="18" charset="0"/>
                        </a:rPr>
                        <m:t>on</m:t>
                      </m:r>
                      <m:r>
                        <a:rPr lang="en-US" sz="2000">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000">
                          <a:effectLst/>
                          <a:latin typeface="Cambria Math" panose="02040503050406030204" pitchFamily="18" charset="0"/>
                          <a:ea typeface="Calibri" panose="020F0502020204030204" pitchFamily="34" charset="0"/>
                          <a:cs typeface="Times New Roman" panose="02020603050405020304" pitchFamily="18" charset="0"/>
                        </a:rPr>
                        <m:t>by</m:t>
                      </m:r>
                      <m:r>
                        <a:rPr lang="en-US" sz="2000">
                          <a:effectLst/>
                          <a:latin typeface="Cambria Math" panose="02040503050406030204" pitchFamily="18" charset="0"/>
                          <a:ea typeface="Calibri" panose="020F0502020204030204" pitchFamily="34" charset="0"/>
                          <a:cs typeface="Times New Roman" panose="02020603050405020304" pitchFamily="18" charset="0"/>
                        </a:rPr>
                        <m:t>=</m:t>
                      </m:r>
                      <m:r>
                        <a:rPr lang="en-US" sz="2000" b="0" i="1" smtClean="0">
                          <a:effectLst/>
                          <a:latin typeface="Cambria Math" panose="02040503050406030204" pitchFamily="18" charset="0"/>
                          <a:ea typeface="Calibri" panose="020F0502020204030204" pitchFamily="34" charset="0"/>
                          <a:cs typeface="Times New Roman" panose="02020603050405020304" pitchFamily="18" charset="0"/>
                        </a:rPr>
                        <m:t>𝐶</m:t>
                      </m:r>
                      <m:r>
                        <a:rPr lang="en-US" sz="2000">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US" sz="2000" dirty="0">
                  <a:latin typeface="Times New Roman" panose="02020603050405020304" pitchFamily="18" charset="0"/>
                  <a:cs typeface="Times New Roman" panose="02020603050405020304" pitchFamily="18" charset="0"/>
                </a:endParaRPr>
              </a:p>
            </p:txBody>
          </p:sp>
        </mc:Choice>
        <mc:Fallback>
          <p:sp>
            <p:nvSpPr>
              <p:cNvPr id="4" name="Content Placeholder 3">
                <a:extLst>
                  <a:ext uri="{FF2B5EF4-FFF2-40B4-BE49-F238E27FC236}">
                    <a16:creationId xmlns:a16="http://schemas.microsoft.com/office/drawing/2014/main" id="{A4739A61-817E-5D56-1ABD-2A566E6B8435}"/>
                  </a:ext>
                </a:extLst>
              </p:cNvPr>
              <p:cNvSpPr txBox="1">
                <a:spLocks noGrp="1" noRot="1" noChangeAspect="1" noMove="1" noResize="1" noEditPoints="1" noAdjustHandles="1" noChangeArrowheads="1" noChangeShapeType="1" noTextEdit="1"/>
              </p:cNvSpPr>
              <p:nvPr>
                <p:ph idx="1"/>
              </p:nvPr>
            </p:nvSpPr>
            <p:spPr>
              <a:xfrm>
                <a:off x="838200" y="1825625"/>
                <a:ext cx="10515600" cy="4092402"/>
              </a:xfrm>
              <a:prstGeom prst="rect">
                <a:avLst/>
              </a:prstGeom>
              <a:blipFill>
                <a:blip r:embed="rId3"/>
                <a:stretch>
                  <a:fillRect l="-928" b="-744"/>
                </a:stretch>
              </a:blipFill>
            </p:spPr>
            <p:txBody>
              <a:bodyPr/>
              <a:lstStyle/>
              <a:p>
                <a:r>
                  <a:rPr lang="en-US">
                    <a:noFill/>
                  </a:rPr>
                  <a:t> </a:t>
                </a:r>
              </a:p>
            </p:txBody>
          </p:sp>
        </mc:Fallback>
      </mc:AlternateContent>
    </p:spTree>
    <p:extLst>
      <p:ext uri="{BB962C8B-B14F-4D97-AF65-F5344CB8AC3E}">
        <p14:creationId xmlns:p14="http://schemas.microsoft.com/office/powerpoint/2010/main" val="3942284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AEA638C-E1CD-6AE9-8A48-A1E213B1740E}"/>
              </a:ext>
            </a:extLst>
          </p:cNvPr>
          <p:cNvSpPr txBox="1">
            <a:spLocks/>
          </p:cNvSpPr>
          <p:nvPr/>
        </p:nvSpPr>
        <p:spPr>
          <a:xfrm>
            <a:off x="3747642" y="115721"/>
            <a:ext cx="4604523" cy="5385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chemeClr val="accent1">
                    <a:lumMod val="75000"/>
                  </a:schemeClr>
                </a:solidFill>
                <a:latin typeface="Times New Roman" panose="02020603050405020304" pitchFamily="18" charset="0"/>
                <a:cs typeface="Times New Roman" panose="02020603050405020304" pitchFamily="18" charset="0"/>
              </a:rPr>
              <a:t>Pacific Hake YOY</a:t>
            </a:r>
          </a:p>
        </p:txBody>
      </p:sp>
      <p:sp>
        <p:nvSpPr>
          <p:cNvPr id="6" name="Title 1">
            <a:extLst>
              <a:ext uri="{FF2B5EF4-FFF2-40B4-BE49-F238E27FC236}">
                <a16:creationId xmlns:a16="http://schemas.microsoft.com/office/drawing/2014/main" id="{6F4EB767-3A7F-E2FD-A167-1CFEDC381331}"/>
              </a:ext>
            </a:extLst>
          </p:cNvPr>
          <p:cNvSpPr txBox="1">
            <a:spLocks/>
          </p:cNvSpPr>
          <p:nvPr/>
        </p:nvSpPr>
        <p:spPr>
          <a:xfrm>
            <a:off x="3438555" y="3591192"/>
            <a:ext cx="5314890" cy="5385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chemeClr val="accent1">
                    <a:lumMod val="75000"/>
                  </a:schemeClr>
                </a:solidFill>
                <a:latin typeface="Times New Roman" panose="02020603050405020304" pitchFamily="18" charset="0"/>
                <a:cs typeface="Times New Roman" panose="02020603050405020304" pitchFamily="18" charset="0"/>
              </a:rPr>
              <a:t>Pacific Sanddab YOY</a:t>
            </a:r>
          </a:p>
        </p:txBody>
      </p:sp>
      <p:pic>
        <p:nvPicPr>
          <p:cNvPr id="3" name="Picture 2" descr="Chart&#10;&#10;Description automatically generated">
            <a:extLst>
              <a:ext uri="{FF2B5EF4-FFF2-40B4-BE49-F238E27FC236}">
                <a16:creationId xmlns:a16="http://schemas.microsoft.com/office/drawing/2014/main" id="{9D92441B-F7B9-7AD4-E8A3-9EEA5ABD72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0845" y="654240"/>
            <a:ext cx="2667693" cy="2667693"/>
          </a:xfrm>
          <a:prstGeom prst="rect">
            <a:avLst/>
          </a:prstGeom>
        </p:spPr>
      </p:pic>
      <p:pic>
        <p:nvPicPr>
          <p:cNvPr id="9" name="Picture 8" descr="A picture containing graphical user interface&#10;&#10;Description automatically generated">
            <a:extLst>
              <a:ext uri="{FF2B5EF4-FFF2-40B4-BE49-F238E27FC236}">
                <a16:creationId xmlns:a16="http://schemas.microsoft.com/office/drawing/2014/main" id="{95EF218F-1ADC-CCB4-2BBD-C4FF0DEAED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0256" y="654240"/>
            <a:ext cx="2774761" cy="2774761"/>
          </a:xfrm>
          <a:prstGeom prst="rect">
            <a:avLst/>
          </a:prstGeom>
        </p:spPr>
      </p:pic>
      <p:pic>
        <p:nvPicPr>
          <p:cNvPr id="13" name="Picture 12" descr="Chart&#10;&#10;Description automatically generated">
            <a:extLst>
              <a:ext uri="{FF2B5EF4-FFF2-40B4-BE49-F238E27FC236}">
                <a16:creationId xmlns:a16="http://schemas.microsoft.com/office/drawing/2014/main" id="{26A90BD1-C6E7-F732-16CA-5F5F809752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0845" y="4190305"/>
            <a:ext cx="2667695" cy="2667695"/>
          </a:xfrm>
          <a:prstGeom prst="rect">
            <a:avLst/>
          </a:prstGeom>
        </p:spPr>
      </p:pic>
      <p:pic>
        <p:nvPicPr>
          <p:cNvPr id="15" name="Picture 14" descr="A picture containing diagram&#10;&#10;Description automatically generated">
            <a:extLst>
              <a:ext uri="{FF2B5EF4-FFF2-40B4-BE49-F238E27FC236}">
                <a16:creationId xmlns:a16="http://schemas.microsoft.com/office/drawing/2014/main" id="{707B1AAD-28A3-C8FC-3C90-EE9E154DAD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7322" y="4190305"/>
            <a:ext cx="2667695" cy="2667695"/>
          </a:xfrm>
          <a:prstGeom prst="rect">
            <a:avLst/>
          </a:prstGeom>
        </p:spPr>
      </p:pic>
    </p:spTree>
    <p:extLst>
      <p:ext uri="{BB962C8B-B14F-4D97-AF65-F5344CB8AC3E}">
        <p14:creationId xmlns:p14="http://schemas.microsoft.com/office/powerpoint/2010/main" val="263720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Chart, histogram&#10;&#10;Description automatically generated">
            <a:extLst>
              <a:ext uri="{FF2B5EF4-FFF2-40B4-BE49-F238E27FC236}">
                <a16:creationId xmlns:a16="http://schemas.microsoft.com/office/drawing/2014/main" id="{0B4E9E46-30F5-8195-E252-8690148A5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8632" y="566794"/>
            <a:ext cx="3083442" cy="5781454"/>
          </a:xfrm>
          <a:prstGeom prst="rect">
            <a:avLst/>
          </a:prstGeom>
        </p:spPr>
      </p:pic>
      <p:pic>
        <p:nvPicPr>
          <p:cNvPr id="15" name="Picture 14" descr="Chart, histogram&#10;&#10;Description automatically generated">
            <a:extLst>
              <a:ext uri="{FF2B5EF4-FFF2-40B4-BE49-F238E27FC236}">
                <a16:creationId xmlns:a16="http://schemas.microsoft.com/office/drawing/2014/main" id="{58A19577-1C35-E0DE-9C75-43F0388B57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4965" y="569190"/>
            <a:ext cx="3064767" cy="5746438"/>
          </a:xfrm>
          <a:prstGeom prst="rect">
            <a:avLst/>
          </a:prstGeom>
        </p:spPr>
      </p:pic>
      <p:sp>
        <p:nvSpPr>
          <p:cNvPr id="12" name="Title 1">
            <a:extLst>
              <a:ext uri="{FF2B5EF4-FFF2-40B4-BE49-F238E27FC236}">
                <a16:creationId xmlns:a16="http://schemas.microsoft.com/office/drawing/2014/main" id="{49FEC842-0A32-0930-BCB2-450731F1E390}"/>
              </a:ext>
            </a:extLst>
          </p:cNvPr>
          <p:cNvSpPr txBox="1">
            <a:spLocks/>
          </p:cNvSpPr>
          <p:nvPr/>
        </p:nvSpPr>
        <p:spPr>
          <a:xfrm>
            <a:off x="1930773" y="267213"/>
            <a:ext cx="2556334" cy="4626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Times New Roman" panose="02020603050405020304" pitchFamily="18" charset="0"/>
                <a:cs typeface="Times New Roman" panose="02020603050405020304" pitchFamily="18" charset="0"/>
              </a:rPr>
              <a:t>Pacific Hake YOY</a:t>
            </a:r>
          </a:p>
        </p:txBody>
      </p:sp>
      <p:sp>
        <p:nvSpPr>
          <p:cNvPr id="13" name="Title 1">
            <a:extLst>
              <a:ext uri="{FF2B5EF4-FFF2-40B4-BE49-F238E27FC236}">
                <a16:creationId xmlns:a16="http://schemas.microsoft.com/office/drawing/2014/main" id="{1C7FEB5B-93EF-8EDC-1BAD-79F4B5EC4B70}"/>
              </a:ext>
            </a:extLst>
          </p:cNvPr>
          <p:cNvSpPr txBox="1">
            <a:spLocks/>
          </p:cNvSpPr>
          <p:nvPr/>
        </p:nvSpPr>
        <p:spPr>
          <a:xfrm>
            <a:off x="7243877" y="268612"/>
            <a:ext cx="2936420" cy="4626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Times New Roman" panose="02020603050405020304" pitchFamily="18" charset="0"/>
                <a:cs typeface="Times New Roman" panose="02020603050405020304" pitchFamily="18" charset="0"/>
              </a:rPr>
              <a:t>Pacific Sanddab YOY</a:t>
            </a:r>
          </a:p>
        </p:txBody>
      </p:sp>
      <p:pic>
        <p:nvPicPr>
          <p:cNvPr id="1026" name="Picture 2" descr="Pacific Whiting | NOAA Fisheries">
            <a:extLst>
              <a:ext uri="{FF2B5EF4-FFF2-40B4-BE49-F238E27FC236}">
                <a16:creationId xmlns:a16="http://schemas.microsoft.com/office/drawing/2014/main" id="{F251FBE0-2931-CE50-A6D1-219BBC2396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1982" y="564819"/>
            <a:ext cx="1180530" cy="7880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cific Sanddab - what to know and where to find — Monterey Bay Fisheries  Trust">
            <a:extLst>
              <a:ext uri="{FF2B5EF4-FFF2-40B4-BE49-F238E27FC236}">
                <a16:creationId xmlns:a16="http://schemas.microsoft.com/office/drawing/2014/main" id="{BC3CE539-3BAC-6F13-C5A7-10290DB1B1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97147" y="764597"/>
            <a:ext cx="988094" cy="53447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C17A491A-898B-B89C-7264-54F690F7C771}"/>
                  </a:ext>
                </a:extLst>
              </p:cNvPr>
              <p:cNvSpPr txBox="1"/>
              <p:nvPr/>
            </p:nvSpPr>
            <p:spPr>
              <a:xfrm>
                <a:off x="1324304" y="6348248"/>
                <a:ext cx="9966831" cy="64633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m:rPr>
                          <m:sty m:val="p"/>
                        </m:rPr>
                        <a:rPr lang="en-US" sz="1800" smtClean="0">
                          <a:effectLst/>
                          <a:latin typeface="Cambria Math" panose="02040503050406030204" pitchFamily="18" charset="0"/>
                          <a:ea typeface="Calibri" panose="020F0502020204030204" pitchFamily="34" charset="0"/>
                          <a:cs typeface="Times New Roman" panose="02020603050405020304" pitchFamily="18" charset="0"/>
                        </a:rPr>
                        <m:t>c</m:t>
                      </m:r>
                      <m:r>
                        <m:rPr>
                          <m:sty m:val="p"/>
                        </m:rPr>
                        <a:rPr lang="en-US" sz="1800" b="0" i="0" smtClean="0">
                          <a:effectLst/>
                          <a:latin typeface="Cambria Math" panose="02040503050406030204" pitchFamily="18" charset="0"/>
                          <a:ea typeface="Calibri" panose="020F0502020204030204" pitchFamily="34" charset="0"/>
                          <a:cs typeface="Times New Roman" panose="02020603050405020304" pitchFamily="18" charset="0"/>
                        </a:rPr>
                        <m:t>atch</m:t>
                      </m:r>
                      <m:r>
                        <a:rPr lang="en-US" sz="1800" b="0" i="0" smtClean="0">
                          <a:effectLst/>
                          <a:latin typeface="Cambria Math" panose="02040503050406030204" pitchFamily="18" charset="0"/>
                          <a:ea typeface="Calibri" panose="020F0502020204030204" pitchFamily="34" charset="0"/>
                          <a:cs typeface="Times New Roman" panose="02020603050405020304" pitchFamily="18" charset="0"/>
                        </a:rPr>
                        <m:t>+1</m:t>
                      </m:r>
                      <m:r>
                        <a:rPr lang="en-US" sz="1800" smtClean="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1800" b="0" i="0" smtClean="0">
                          <a:effectLst/>
                          <a:latin typeface="Cambria Math" panose="02040503050406030204" pitchFamily="18" charset="0"/>
                          <a:ea typeface="Calibri" panose="020F0502020204030204" pitchFamily="34" charset="0"/>
                          <a:cs typeface="Times New Roman" panose="02020603050405020304" pitchFamily="18" charset="0"/>
                        </a:rPr>
                        <m:t>factor</m:t>
                      </m:r>
                      <m:d>
                        <m:dPr>
                          <m:ctrlPr>
                            <a:rPr lang="en-US" sz="1800" i="1">
                              <a:latin typeface="Cambria Math" panose="02040503050406030204" pitchFamily="18" charset="0"/>
                              <a:ea typeface="Calibri" panose="020F0502020204030204" pitchFamily="34" charset="0"/>
                              <a:cs typeface="Times New Roman" panose="02020603050405020304" pitchFamily="18" charset="0"/>
                            </a:rPr>
                          </m:ctrlPr>
                        </m:dPr>
                        <m:e>
                          <m:r>
                            <a:rPr lang="en-US" sz="1800" i="1">
                              <a:latin typeface="Cambria Math" panose="02040503050406030204" pitchFamily="18" charset="0"/>
                              <a:ea typeface="Calibri" panose="020F0502020204030204" pitchFamily="34" charset="0"/>
                              <a:cs typeface="Times New Roman" panose="02020603050405020304" pitchFamily="18" charset="0"/>
                            </a:rPr>
                            <m:t>𝑦𝑒𝑎𝑟</m:t>
                          </m:r>
                        </m:e>
                      </m:d>
                      <m:r>
                        <a:rPr lang="en-US" sz="1800">
                          <a:latin typeface="Cambria Math" panose="02040503050406030204" pitchFamily="18" charset="0"/>
                          <a:ea typeface="Calibri" panose="020F0502020204030204" pitchFamily="34" charset="0"/>
                          <a:cs typeface="Times New Roman" panose="02020603050405020304" pitchFamily="18" charset="0"/>
                        </a:rPr>
                        <m:t>+</m:t>
                      </m:r>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𝑠</m:t>
                      </m:r>
                      <m:d>
                        <m:dPr>
                          <m:ctrlPr>
                            <a:rPr lang="en-US" sz="1800" i="1">
                              <a:effectLst/>
                              <a:latin typeface="Cambria Math" panose="02040503050406030204" pitchFamily="18" charset="0"/>
                              <a:cs typeface="Times New Roman" panose="02020603050405020304" pitchFamily="18" charset="0"/>
                            </a:rPr>
                          </m:ctrlPr>
                        </m:dPr>
                        <m:e>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𝑙𝑜𝑐𝑎𝑡𝑖𝑜𝑛</m:t>
                          </m:r>
                        </m:e>
                      </m:d>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𝑠</m:t>
                      </m:r>
                      <m:d>
                        <m:dPr>
                          <m:ctrlPr>
                            <a:rPr lang="en-US" sz="1800" i="1">
                              <a:effectLst/>
                              <a:latin typeface="Cambria Math" panose="02040503050406030204" pitchFamily="18" charset="0"/>
                              <a:cs typeface="Times New Roman" panose="02020603050405020304" pitchFamily="18" charset="0"/>
                            </a:rPr>
                          </m:ctrlPr>
                        </m:dPr>
                        <m:e>
                          <m:r>
                            <a:rPr lang="en-US" sz="1800" b="0" i="1" smtClean="0">
                              <a:effectLst/>
                              <a:latin typeface="Cambria Math" panose="02040503050406030204" pitchFamily="18" charset="0"/>
                              <a:cs typeface="Times New Roman" panose="02020603050405020304" pitchFamily="18" charset="0"/>
                            </a:rPr>
                            <m:t>𝑑𝑎𝑦</m:t>
                          </m:r>
                          <m:r>
                            <a:rPr lang="en-US" sz="1800" b="0" i="1" smtClean="0">
                              <a:effectLst/>
                              <a:latin typeface="Cambria Math" panose="02040503050406030204" pitchFamily="18" charset="0"/>
                              <a:cs typeface="Times New Roman" panose="02020603050405020304" pitchFamily="18" charset="0"/>
                            </a:rPr>
                            <m:t> </m:t>
                          </m:r>
                          <m:r>
                            <a:rPr lang="en-US" sz="1800" b="0" i="1" smtClean="0">
                              <a:effectLst/>
                              <a:latin typeface="Cambria Math" panose="02040503050406030204" pitchFamily="18" charset="0"/>
                              <a:cs typeface="Times New Roman" panose="02020603050405020304" pitchFamily="18" charset="0"/>
                            </a:rPr>
                            <m:t>𝑜𝑓</m:t>
                          </m:r>
                          <m:r>
                            <a:rPr lang="en-US" sz="1800" b="0" i="1" smtClean="0">
                              <a:effectLst/>
                              <a:latin typeface="Cambria Math" panose="02040503050406030204" pitchFamily="18" charset="0"/>
                              <a:cs typeface="Times New Roman" panose="02020603050405020304" pitchFamily="18" charset="0"/>
                            </a:rPr>
                            <m:t> </m:t>
                          </m:r>
                          <m:r>
                            <a:rPr lang="en-US" sz="1800" b="0" i="1" smtClean="0">
                              <a:effectLst/>
                              <a:latin typeface="Cambria Math" panose="02040503050406030204" pitchFamily="18" charset="0"/>
                              <a:cs typeface="Times New Roman" panose="02020603050405020304" pitchFamily="18" charset="0"/>
                            </a:rPr>
                            <m:t>𝑦𝑒𝑎𝑟</m:t>
                          </m:r>
                        </m:e>
                      </m:d>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𝑠</m:t>
                      </m:r>
                      <m:d>
                        <m:dPr>
                          <m:ctrlPr>
                            <a:rPr lang="en-US" sz="1800" i="1">
                              <a:effectLst/>
                              <a:latin typeface="Cambria Math" panose="02040503050406030204" pitchFamily="18" charset="0"/>
                              <a:cs typeface="Times New Roman" panose="02020603050405020304" pitchFamily="18" charset="0"/>
                            </a:rPr>
                          </m:ctrlPr>
                        </m:dPr>
                        <m:e>
                          <m:r>
                            <a:rPr lang="en-US" sz="1800" b="0" i="1" smtClean="0">
                              <a:effectLst/>
                              <a:latin typeface="Cambria Math" panose="02040503050406030204" pitchFamily="18" charset="0"/>
                              <a:cs typeface="Times New Roman" panose="02020603050405020304" pitchFamily="18" charset="0"/>
                            </a:rPr>
                            <m:t>𝑑𝑒𝑝𝑡h</m:t>
                          </m:r>
                        </m:e>
                      </m:d>
                      <m:r>
                        <a:rPr lang="en-US" sz="1800" b="0" i="1" smtClean="0">
                          <a:effectLst/>
                          <a:latin typeface="Cambria Math" panose="02040503050406030204" pitchFamily="18" charset="0"/>
                          <a:cs typeface="Times New Roman" panose="02020603050405020304" pitchFamily="18" charset="0"/>
                        </a:rPr>
                        <m:t>+</m:t>
                      </m:r>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𝑠</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𝑙𝑜𝑐𝑎𝑡𝑖</m:t>
                      </m:r>
                      <m:r>
                        <m:rPr>
                          <m:sty m:val="p"/>
                        </m:rPr>
                        <a:rPr lang="en-US">
                          <a:latin typeface="Cambria Math" panose="02040503050406030204" pitchFamily="18" charset="0"/>
                          <a:ea typeface="Calibri" panose="020F0502020204030204" pitchFamily="34" charset="0"/>
                          <a:cs typeface="Times New Roman" panose="02020603050405020304" pitchFamily="18" charset="0"/>
                        </a:rPr>
                        <m:t>on</m:t>
                      </m:r>
                      <m:r>
                        <a:rPr lang="en-US" sz="1800">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by</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𝑁𝑃𝐺𝑂</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US" sz="1800" dirty="0">
                  <a:latin typeface="Times New Roman" panose="02020603050405020304" pitchFamily="18" charset="0"/>
                  <a:cs typeface="Times New Roman" panose="02020603050405020304" pitchFamily="18" charset="0"/>
                </a:endParaRPr>
              </a:p>
              <a:p>
                <a:endParaRPr lang="en-US" dirty="0"/>
              </a:p>
            </p:txBody>
          </p:sp>
        </mc:Choice>
        <mc:Fallback>
          <p:sp>
            <p:nvSpPr>
              <p:cNvPr id="8" name="TextBox 7">
                <a:extLst>
                  <a:ext uri="{FF2B5EF4-FFF2-40B4-BE49-F238E27FC236}">
                    <a16:creationId xmlns:a16="http://schemas.microsoft.com/office/drawing/2014/main" id="{C17A491A-898B-B89C-7264-54F690F7C771}"/>
                  </a:ext>
                </a:extLst>
              </p:cNvPr>
              <p:cNvSpPr txBox="1">
                <a:spLocks noRot="1" noChangeAspect="1" noMove="1" noResize="1" noEditPoints="1" noAdjustHandles="1" noChangeArrowheads="1" noChangeShapeType="1" noTextEdit="1"/>
              </p:cNvSpPr>
              <p:nvPr/>
            </p:nvSpPr>
            <p:spPr>
              <a:xfrm>
                <a:off x="1324304" y="6348248"/>
                <a:ext cx="9966831" cy="646331"/>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166597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Chart, histogram&#10;&#10;Description automatically generated">
            <a:extLst>
              <a:ext uri="{FF2B5EF4-FFF2-40B4-BE49-F238E27FC236}">
                <a16:creationId xmlns:a16="http://schemas.microsoft.com/office/drawing/2014/main" id="{9A0DA356-AB07-BDC9-0EFF-857E08C17D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9816" y="585500"/>
            <a:ext cx="3033066" cy="5686998"/>
          </a:xfrm>
          <a:prstGeom prst="rect">
            <a:avLst/>
          </a:prstGeom>
        </p:spPr>
      </p:pic>
      <p:pic>
        <p:nvPicPr>
          <p:cNvPr id="22" name="Picture 21" descr="A picture containing histogram&#10;&#10;Description automatically generated">
            <a:extLst>
              <a:ext uri="{FF2B5EF4-FFF2-40B4-BE49-F238E27FC236}">
                <a16:creationId xmlns:a16="http://schemas.microsoft.com/office/drawing/2014/main" id="{FE88B4E6-0EBC-8E7B-880C-739372E711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1084" y="585500"/>
            <a:ext cx="3033065" cy="5686997"/>
          </a:xfrm>
          <a:prstGeom prst="rect">
            <a:avLst/>
          </a:prstGeom>
        </p:spPr>
      </p:pic>
      <p:sp>
        <p:nvSpPr>
          <p:cNvPr id="12" name="Title 1">
            <a:extLst>
              <a:ext uri="{FF2B5EF4-FFF2-40B4-BE49-F238E27FC236}">
                <a16:creationId xmlns:a16="http://schemas.microsoft.com/office/drawing/2014/main" id="{49FEC842-0A32-0930-BCB2-450731F1E390}"/>
              </a:ext>
            </a:extLst>
          </p:cNvPr>
          <p:cNvSpPr txBox="1">
            <a:spLocks/>
          </p:cNvSpPr>
          <p:nvPr/>
        </p:nvSpPr>
        <p:spPr>
          <a:xfrm>
            <a:off x="1997187" y="220252"/>
            <a:ext cx="2556334" cy="4626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Times New Roman" panose="02020603050405020304" pitchFamily="18" charset="0"/>
                <a:cs typeface="Times New Roman" panose="02020603050405020304" pitchFamily="18" charset="0"/>
              </a:rPr>
              <a:t>Pacific Hake YOY</a:t>
            </a:r>
          </a:p>
        </p:txBody>
      </p:sp>
      <p:sp>
        <p:nvSpPr>
          <p:cNvPr id="13" name="Title 1">
            <a:extLst>
              <a:ext uri="{FF2B5EF4-FFF2-40B4-BE49-F238E27FC236}">
                <a16:creationId xmlns:a16="http://schemas.microsoft.com/office/drawing/2014/main" id="{1C7FEB5B-93EF-8EDC-1BAD-79F4B5EC4B70}"/>
              </a:ext>
            </a:extLst>
          </p:cNvPr>
          <p:cNvSpPr txBox="1">
            <a:spLocks/>
          </p:cNvSpPr>
          <p:nvPr/>
        </p:nvSpPr>
        <p:spPr>
          <a:xfrm>
            <a:off x="7243681" y="220252"/>
            <a:ext cx="2936420" cy="4626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Times New Roman" panose="02020603050405020304" pitchFamily="18" charset="0"/>
                <a:cs typeface="Times New Roman" panose="02020603050405020304" pitchFamily="18" charset="0"/>
              </a:rPr>
              <a:t>Pacific Sanddab YOY</a:t>
            </a:r>
          </a:p>
        </p:txBody>
      </p:sp>
      <p:pic>
        <p:nvPicPr>
          <p:cNvPr id="18" name="Picture 2" descr="Pacific Whiting | NOAA Fisheries">
            <a:extLst>
              <a:ext uri="{FF2B5EF4-FFF2-40B4-BE49-F238E27FC236}">
                <a16:creationId xmlns:a16="http://schemas.microsoft.com/office/drawing/2014/main" id="{D6437960-9A56-32DB-EB0F-7175021CFE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2759" y="585500"/>
            <a:ext cx="1180530" cy="78800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acific Sanddab - what to know and where to find — Monterey Bay Fisheries  Trust">
            <a:extLst>
              <a:ext uri="{FF2B5EF4-FFF2-40B4-BE49-F238E27FC236}">
                <a16:creationId xmlns:a16="http://schemas.microsoft.com/office/drawing/2014/main" id="{0FD7318C-AE4D-C5C9-7D92-54E2B7FF6E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4276" y="780907"/>
            <a:ext cx="988094" cy="53447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47E114A7-4232-BB2C-5F9B-2A643553DA2F}"/>
                  </a:ext>
                </a:extLst>
              </p:cNvPr>
              <p:cNvSpPr txBox="1"/>
              <p:nvPr/>
            </p:nvSpPr>
            <p:spPr>
              <a:xfrm>
                <a:off x="1324304" y="6348248"/>
                <a:ext cx="9966831" cy="64633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m:rPr>
                          <m:sty m:val="p"/>
                        </m:rPr>
                        <a:rPr lang="en-US" sz="1800" smtClean="0">
                          <a:effectLst/>
                          <a:latin typeface="Cambria Math" panose="02040503050406030204" pitchFamily="18" charset="0"/>
                          <a:ea typeface="Calibri" panose="020F0502020204030204" pitchFamily="34" charset="0"/>
                          <a:cs typeface="Times New Roman" panose="02020603050405020304" pitchFamily="18" charset="0"/>
                        </a:rPr>
                        <m:t>c</m:t>
                      </m:r>
                      <m:r>
                        <m:rPr>
                          <m:sty m:val="p"/>
                        </m:rPr>
                        <a:rPr lang="en-US" sz="1800" b="0" i="0" smtClean="0">
                          <a:effectLst/>
                          <a:latin typeface="Cambria Math" panose="02040503050406030204" pitchFamily="18" charset="0"/>
                          <a:ea typeface="Calibri" panose="020F0502020204030204" pitchFamily="34" charset="0"/>
                          <a:cs typeface="Times New Roman" panose="02020603050405020304" pitchFamily="18" charset="0"/>
                        </a:rPr>
                        <m:t>a</m:t>
                      </m:r>
                      <m:r>
                        <m:rPr>
                          <m:sty m:val="p"/>
                        </m:rPr>
                        <a:rPr lang="en-US" sz="1800" smtClean="0">
                          <a:effectLst/>
                          <a:latin typeface="Cambria Math" panose="02040503050406030204" pitchFamily="18" charset="0"/>
                          <a:ea typeface="Calibri" panose="020F0502020204030204" pitchFamily="34" charset="0"/>
                          <a:cs typeface="Times New Roman" panose="02020603050405020304" pitchFamily="18" charset="0"/>
                        </a:rPr>
                        <m:t>t</m:t>
                      </m:r>
                      <m:r>
                        <m:rPr>
                          <m:sty m:val="p"/>
                        </m:rPr>
                        <a:rPr lang="en-US" sz="1800" b="0" i="0" smtClean="0">
                          <a:effectLst/>
                          <a:latin typeface="Cambria Math" panose="02040503050406030204" pitchFamily="18" charset="0"/>
                          <a:ea typeface="Calibri" panose="020F0502020204030204" pitchFamily="34" charset="0"/>
                          <a:cs typeface="Times New Roman" panose="02020603050405020304" pitchFamily="18" charset="0"/>
                        </a:rPr>
                        <m:t>ch</m:t>
                      </m:r>
                      <m:r>
                        <a:rPr lang="en-US" sz="1800" b="0" i="0" smtClean="0">
                          <a:effectLst/>
                          <a:latin typeface="Cambria Math" panose="02040503050406030204" pitchFamily="18" charset="0"/>
                          <a:ea typeface="Calibri" panose="020F0502020204030204" pitchFamily="34" charset="0"/>
                          <a:cs typeface="Times New Roman" panose="02020603050405020304" pitchFamily="18" charset="0"/>
                        </a:rPr>
                        <m:t>+1</m:t>
                      </m:r>
                      <m:r>
                        <a:rPr lang="en-US" sz="1800" smtClean="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1800" b="0" i="0" smtClean="0">
                          <a:effectLst/>
                          <a:latin typeface="Cambria Math" panose="02040503050406030204" pitchFamily="18" charset="0"/>
                          <a:ea typeface="Calibri" panose="020F0502020204030204" pitchFamily="34" charset="0"/>
                          <a:cs typeface="Times New Roman" panose="02020603050405020304" pitchFamily="18" charset="0"/>
                        </a:rPr>
                        <m:t>factor</m:t>
                      </m:r>
                      <m:d>
                        <m:dPr>
                          <m:ctrlPr>
                            <a:rPr lang="en-US" sz="1800" i="1">
                              <a:latin typeface="Cambria Math" panose="02040503050406030204" pitchFamily="18" charset="0"/>
                              <a:ea typeface="Calibri" panose="020F0502020204030204" pitchFamily="34" charset="0"/>
                              <a:cs typeface="Times New Roman" panose="02020603050405020304" pitchFamily="18" charset="0"/>
                            </a:rPr>
                          </m:ctrlPr>
                        </m:dPr>
                        <m:e>
                          <m:r>
                            <a:rPr lang="en-US" sz="1800" i="1">
                              <a:latin typeface="Cambria Math" panose="02040503050406030204" pitchFamily="18" charset="0"/>
                              <a:ea typeface="Calibri" panose="020F0502020204030204" pitchFamily="34" charset="0"/>
                              <a:cs typeface="Times New Roman" panose="02020603050405020304" pitchFamily="18" charset="0"/>
                            </a:rPr>
                            <m:t>𝑦𝑒𝑎𝑟</m:t>
                          </m:r>
                        </m:e>
                      </m:d>
                      <m:r>
                        <a:rPr lang="en-US" sz="1800">
                          <a:latin typeface="Cambria Math" panose="02040503050406030204" pitchFamily="18" charset="0"/>
                          <a:ea typeface="Calibri" panose="020F0502020204030204" pitchFamily="34" charset="0"/>
                          <a:cs typeface="Times New Roman" panose="02020603050405020304" pitchFamily="18" charset="0"/>
                        </a:rPr>
                        <m:t>+</m:t>
                      </m:r>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𝑠</m:t>
                      </m:r>
                      <m:d>
                        <m:dPr>
                          <m:ctrlPr>
                            <a:rPr lang="en-US" sz="1800" i="1">
                              <a:effectLst/>
                              <a:latin typeface="Cambria Math" panose="02040503050406030204" pitchFamily="18" charset="0"/>
                              <a:cs typeface="Times New Roman" panose="02020603050405020304" pitchFamily="18" charset="0"/>
                            </a:rPr>
                          </m:ctrlPr>
                        </m:dPr>
                        <m:e>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𝑙𝑜𝑐𝑎𝑡𝑖𝑜𝑛</m:t>
                          </m:r>
                        </m:e>
                      </m:d>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𝑠</m:t>
                      </m:r>
                      <m:d>
                        <m:dPr>
                          <m:ctrlPr>
                            <a:rPr lang="en-US" sz="1800" i="1">
                              <a:effectLst/>
                              <a:latin typeface="Cambria Math" panose="02040503050406030204" pitchFamily="18" charset="0"/>
                              <a:cs typeface="Times New Roman" panose="02020603050405020304" pitchFamily="18" charset="0"/>
                            </a:rPr>
                          </m:ctrlPr>
                        </m:dPr>
                        <m:e>
                          <m:r>
                            <a:rPr lang="en-US" sz="1800" b="0" i="1" smtClean="0">
                              <a:effectLst/>
                              <a:latin typeface="Cambria Math" panose="02040503050406030204" pitchFamily="18" charset="0"/>
                              <a:cs typeface="Times New Roman" panose="02020603050405020304" pitchFamily="18" charset="0"/>
                            </a:rPr>
                            <m:t>𝑑𝑎𝑦</m:t>
                          </m:r>
                          <m:r>
                            <a:rPr lang="en-US" sz="1800" b="0" i="1" smtClean="0">
                              <a:effectLst/>
                              <a:latin typeface="Cambria Math" panose="02040503050406030204" pitchFamily="18" charset="0"/>
                              <a:cs typeface="Times New Roman" panose="02020603050405020304" pitchFamily="18" charset="0"/>
                            </a:rPr>
                            <m:t> </m:t>
                          </m:r>
                          <m:r>
                            <a:rPr lang="en-US" sz="1800" b="0" i="1" smtClean="0">
                              <a:effectLst/>
                              <a:latin typeface="Cambria Math" panose="02040503050406030204" pitchFamily="18" charset="0"/>
                              <a:cs typeface="Times New Roman" panose="02020603050405020304" pitchFamily="18" charset="0"/>
                            </a:rPr>
                            <m:t>𝑜𝑓</m:t>
                          </m:r>
                          <m:r>
                            <a:rPr lang="en-US" sz="1800" b="0" i="1" smtClean="0">
                              <a:effectLst/>
                              <a:latin typeface="Cambria Math" panose="02040503050406030204" pitchFamily="18" charset="0"/>
                              <a:cs typeface="Times New Roman" panose="02020603050405020304" pitchFamily="18" charset="0"/>
                            </a:rPr>
                            <m:t> </m:t>
                          </m:r>
                          <m:r>
                            <a:rPr lang="en-US" sz="1800" b="0" i="1" smtClean="0">
                              <a:effectLst/>
                              <a:latin typeface="Cambria Math" panose="02040503050406030204" pitchFamily="18" charset="0"/>
                              <a:cs typeface="Times New Roman" panose="02020603050405020304" pitchFamily="18" charset="0"/>
                            </a:rPr>
                            <m:t>𝑦𝑒𝑎𝑟</m:t>
                          </m:r>
                        </m:e>
                      </m:d>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𝑠</m:t>
                      </m:r>
                      <m:d>
                        <m:dPr>
                          <m:ctrlPr>
                            <a:rPr lang="en-US" sz="1800" i="1">
                              <a:effectLst/>
                              <a:latin typeface="Cambria Math" panose="02040503050406030204" pitchFamily="18" charset="0"/>
                              <a:cs typeface="Times New Roman" panose="02020603050405020304" pitchFamily="18" charset="0"/>
                            </a:rPr>
                          </m:ctrlPr>
                        </m:dPr>
                        <m:e>
                          <m:r>
                            <a:rPr lang="en-US" sz="1800" b="0" i="1" smtClean="0">
                              <a:effectLst/>
                              <a:latin typeface="Cambria Math" panose="02040503050406030204" pitchFamily="18" charset="0"/>
                              <a:cs typeface="Times New Roman" panose="02020603050405020304" pitchFamily="18" charset="0"/>
                            </a:rPr>
                            <m:t>𝑑𝑒𝑝𝑡h</m:t>
                          </m:r>
                        </m:e>
                      </m:d>
                      <m:r>
                        <a:rPr lang="en-US" sz="1800" b="0" i="1" smtClean="0">
                          <a:effectLst/>
                          <a:latin typeface="Cambria Math" panose="02040503050406030204" pitchFamily="18" charset="0"/>
                          <a:cs typeface="Times New Roman" panose="02020603050405020304" pitchFamily="18" charset="0"/>
                        </a:rPr>
                        <m:t>+</m:t>
                      </m:r>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𝑠</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𝑙𝑜𝑐𝑎𝑡𝑖</m:t>
                      </m:r>
                      <m:r>
                        <m:rPr>
                          <m:sty m:val="p"/>
                        </m:rPr>
                        <a:rPr lang="en-US">
                          <a:latin typeface="Cambria Math" panose="02040503050406030204" pitchFamily="18" charset="0"/>
                          <a:ea typeface="Calibri" panose="020F0502020204030204" pitchFamily="34" charset="0"/>
                          <a:cs typeface="Times New Roman" panose="02020603050405020304" pitchFamily="18" charset="0"/>
                        </a:rPr>
                        <m:t>on</m:t>
                      </m:r>
                      <m:r>
                        <a:rPr lang="en-US" sz="1800">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by</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𝑁𝑃𝐺𝑂</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US" sz="1800" dirty="0">
                  <a:latin typeface="Times New Roman" panose="02020603050405020304" pitchFamily="18" charset="0"/>
                  <a:cs typeface="Times New Roman" panose="02020603050405020304" pitchFamily="18" charset="0"/>
                </a:endParaRPr>
              </a:p>
              <a:p>
                <a:endParaRPr lang="en-US" dirty="0"/>
              </a:p>
            </p:txBody>
          </p:sp>
        </mc:Choice>
        <mc:Fallback>
          <p:sp>
            <p:nvSpPr>
              <p:cNvPr id="20" name="TextBox 19">
                <a:extLst>
                  <a:ext uri="{FF2B5EF4-FFF2-40B4-BE49-F238E27FC236}">
                    <a16:creationId xmlns:a16="http://schemas.microsoft.com/office/drawing/2014/main" id="{47E114A7-4232-BB2C-5F9B-2A643553DA2F}"/>
                  </a:ext>
                </a:extLst>
              </p:cNvPr>
              <p:cNvSpPr txBox="1">
                <a:spLocks noRot="1" noChangeAspect="1" noMove="1" noResize="1" noEditPoints="1" noAdjustHandles="1" noChangeArrowheads="1" noChangeShapeType="1" noTextEdit="1"/>
              </p:cNvSpPr>
              <p:nvPr/>
            </p:nvSpPr>
            <p:spPr>
              <a:xfrm>
                <a:off x="1324304" y="6348248"/>
                <a:ext cx="9966831" cy="646331"/>
              </a:xfrm>
              <a:prstGeom prst="rect">
                <a:avLst/>
              </a:prstGeom>
              <a:blipFill>
                <a:blip r:embed="rId7"/>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418140BF-5224-DF6F-D859-C2EAF76D2443}"/>
              </a:ext>
            </a:extLst>
          </p:cNvPr>
          <p:cNvSpPr/>
          <p:nvPr/>
        </p:nvSpPr>
        <p:spPr>
          <a:xfrm>
            <a:off x="8531916" y="6302879"/>
            <a:ext cx="2380909" cy="46264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26736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histogram&#10;&#10;Description automatically generated">
            <a:extLst>
              <a:ext uri="{FF2B5EF4-FFF2-40B4-BE49-F238E27FC236}">
                <a16:creationId xmlns:a16="http://schemas.microsoft.com/office/drawing/2014/main" id="{AEF0647E-7139-42C7-46A5-909829B327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1293" y="611515"/>
            <a:ext cx="3035394" cy="5691363"/>
          </a:xfrm>
          <a:prstGeom prst="rect">
            <a:avLst/>
          </a:prstGeom>
        </p:spPr>
      </p:pic>
      <p:pic>
        <p:nvPicPr>
          <p:cNvPr id="3" name="Picture 2" descr="Histogram&#10;&#10;Description automatically generated">
            <a:extLst>
              <a:ext uri="{FF2B5EF4-FFF2-40B4-BE49-F238E27FC236}">
                <a16:creationId xmlns:a16="http://schemas.microsoft.com/office/drawing/2014/main" id="{7CF90FF2-0AE4-CA74-F899-D3FCD2CC90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0456" y="585499"/>
            <a:ext cx="3049268" cy="5717379"/>
          </a:xfrm>
          <a:prstGeom prst="rect">
            <a:avLst/>
          </a:prstGeom>
        </p:spPr>
      </p:pic>
      <p:sp>
        <p:nvSpPr>
          <p:cNvPr id="12" name="Title 1">
            <a:extLst>
              <a:ext uri="{FF2B5EF4-FFF2-40B4-BE49-F238E27FC236}">
                <a16:creationId xmlns:a16="http://schemas.microsoft.com/office/drawing/2014/main" id="{49FEC842-0A32-0930-BCB2-450731F1E390}"/>
              </a:ext>
            </a:extLst>
          </p:cNvPr>
          <p:cNvSpPr txBox="1">
            <a:spLocks/>
          </p:cNvSpPr>
          <p:nvPr/>
        </p:nvSpPr>
        <p:spPr>
          <a:xfrm>
            <a:off x="1997187" y="220252"/>
            <a:ext cx="2556334" cy="4626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Times New Roman" panose="02020603050405020304" pitchFamily="18" charset="0"/>
                <a:cs typeface="Times New Roman" panose="02020603050405020304" pitchFamily="18" charset="0"/>
              </a:rPr>
              <a:t>Pacific Hake YOY</a:t>
            </a:r>
          </a:p>
        </p:txBody>
      </p:sp>
      <p:sp>
        <p:nvSpPr>
          <p:cNvPr id="13" name="Title 1">
            <a:extLst>
              <a:ext uri="{FF2B5EF4-FFF2-40B4-BE49-F238E27FC236}">
                <a16:creationId xmlns:a16="http://schemas.microsoft.com/office/drawing/2014/main" id="{1C7FEB5B-93EF-8EDC-1BAD-79F4B5EC4B70}"/>
              </a:ext>
            </a:extLst>
          </p:cNvPr>
          <p:cNvSpPr txBox="1">
            <a:spLocks/>
          </p:cNvSpPr>
          <p:nvPr/>
        </p:nvSpPr>
        <p:spPr>
          <a:xfrm>
            <a:off x="7243681" y="220252"/>
            <a:ext cx="2936420" cy="4626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Times New Roman" panose="02020603050405020304" pitchFamily="18" charset="0"/>
                <a:cs typeface="Times New Roman" panose="02020603050405020304" pitchFamily="18" charset="0"/>
              </a:rPr>
              <a:t>Pacific Sanddab YOY</a:t>
            </a:r>
          </a:p>
        </p:txBody>
      </p:sp>
      <p:pic>
        <p:nvPicPr>
          <p:cNvPr id="18" name="Picture 2" descr="Pacific Whiting | NOAA Fisheries">
            <a:extLst>
              <a:ext uri="{FF2B5EF4-FFF2-40B4-BE49-F238E27FC236}">
                <a16:creationId xmlns:a16="http://schemas.microsoft.com/office/drawing/2014/main" id="{D6437960-9A56-32DB-EB0F-7175021CFE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2759" y="585500"/>
            <a:ext cx="1180530" cy="78800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acific Sanddab - what to know and where to find — Monterey Bay Fisheries  Trust">
            <a:extLst>
              <a:ext uri="{FF2B5EF4-FFF2-40B4-BE49-F238E27FC236}">
                <a16:creationId xmlns:a16="http://schemas.microsoft.com/office/drawing/2014/main" id="{0FD7318C-AE4D-C5C9-7D92-54E2B7FF6E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4276" y="780907"/>
            <a:ext cx="988094" cy="53447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47E114A7-4232-BB2C-5F9B-2A643553DA2F}"/>
                  </a:ext>
                </a:extLst>
              </p:cNvPr>
              <p:cNvSpPr txBox="1"/>
              <p:nvPr/>
            </p:nvSpPr>
            <p:spPr>
              <a:xfrm>
                <a:off x="1324304" y="6348248"/>
                <a:ext cx="985346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1800" smtClean="0">
                          <a:effectLst/>
                          <a:latin typeface="Cambria Math" panose="02040503050406030204" pitchFamily="18" charset="0"/>
                          <a:ea typeface="Calibri" panose="020F0502020204030204" pitchFamily="34" charset="0"/>
                          <a:cs typeface="Times New Roman" panose="02020603050405020304" pitchFamily="18" charset="0"/>
                        </a:rPr>
                        <m:t>c</m:t>
                      </m:r>
                      <m:r>
                        <m:rPr>
                          <m:sty m:val="p"/>
                        </m:rPr>
                        <a:rPr lang="en-US" sz="1800" b="0" i="0" smtClean="0">
                          <a:effectLst/>
                          <a:latin typeface="Cambria Math" panose="02040503050406030204" pitchFamily="18" charset="0"/>
                          <a:ea typeface="Calibri" panose="020F0502020204030204" pitchFamily="34" charset="0"/>
                          <a:cs typeface="Times New Roman" panose="02020603050405020304" pitchFamily="18" charset="0"/>
                        </a:rPr>
                        <m:t>atch</m:t>
                      </m:r>
                      <m:r>
                        <a:rPr lang="en-US" sz="1800" b="0" i="0" smtClean="0">
                          <a:effectLst/>
                          <a:latin typeface="Cambria Math" panose="02040503050406030204" pitchFamily="18" charset="0"/>
                          <a:ea typeface="Calibri" panose="020F0502020204030204" pitchFamily="34" charset="0"/>
                          <a:cs typeface="Times New Roman" panose="02020603050405020304" pitchFamily="18" charset="0"/>
                        </a:rPr>
                        <m:t>+1</m:t>
                      </m:r>
                      <m:r>
                        <a:rPr lang="en-US" sz="1800" smtClean="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1800" b="0" i="0" smtClean="0">
                          <a:effectLst/>
                          <a:latin typeface="Cambria Math" panose="02040503050406030204" pitchFamily="18" charset="0"/>
                          <a:ea typeface="Calibri" panose="020F0502020204030204" pitchFamily="34" charset="0"/>
                          <a:cs typeface="Times New Roman" panose="02020603050405020304" pitchFamily="18" charset="0"/>
                        </a:rPr>
                        <m:t>factor</m:t>
                      </m:r>
                      <m:d>
                        <m:dPr>
                          <m:ctrlPr>
                            <a:rPr lang="en-US" sz="1800" i="1">
                              <a:latin typeface="Cambria Math" panose="02040503050406030204" pitchFamily="18" charset="0"/>
                              <a:ea typeface="Calibri" panose="020F0502020204030204" pitchFamily="34" charset="0"/>
                              <a:cs typeface="Times New Roman" panose="02020603050405020304" pitchFamily="18" charset="0"/>
                            </a:rPr>
                          </m:ctrlPr>
                        </m:dPr>
                        <m:e>
                          <m:r>
                            <a:rPr lang="en-US" sz="1800" i="1">
                              <a:latin typeface="Cambria Math" panose="02040503050406030204" pitchFamily="18" charset="0"/>
                              <a:ea typeface="Calibri" panose="020F0502020204030204" pitchFamily="34" charset="0"/>
                              <a:cs typeface="Times New Roman" panose="02020603050405020304" pitchFamily="18" charset="0"/>
                            </a:rPr>
                            <m:t>𝑦𝑒𝑎𝑟</m:t>
                          </m:r>
                        </m:e>
                      </m:d>
                      <m:r>
                        <a:rPr lang="en-US" sz="1800">
                          <a:latin typeface="Cambria Math" panose="02040503050406030204" pitchFamily="18" charset="0"/>
                          <a:ea typeface="Calibri" panose="020F0502020204030204" pitchFamily="34" charset="0"/>
                          <a:cs typeface="Times New Roman" panose="02020603050405020304" pitchFamily="18" charset="0"/>
                        </a:rPr>
                        <m:t>+</m:t>
                      </m:r>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𝑠</m:t>
                      </m:r>
                      <m:d>
                        <m:dPr>
                          <m:ctrlPr>
                            <a:rPr lang="en-US" sz="1800" i="1">
                              <a:effectLst/>
                              <a:latin typeface="Cambria Math" panose="02040503050406030204" pitchFamily="18" charset="0"/>
                              <a:cs typeface="Times New Roman" panose="02020603050405020304" pitchFamily="18" charset="0"/>
                            </a:rPr>
                          </m:ctrlPr>
                        </m:dPr>
                        <m:e>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𝑙𝑜𝑐𝑎𝑡𝑖𝑜𝑛</m:t>
                          </m:r>
                        </m:e>
                      </m:d>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𝑠</m:t>
                      </m:r>
                      <m:d>
                        <m:dPr>
                          <m:ctrlPr>
                            <a:rPr lang="en-US" sz="1800" i="1">
                              <a:effectLst/>
                              <a:latin typeface="Cambria Math" panose="02040503050406030204" pitchFamily="18" charset="0"/>
                              <a:cs typeface="Times New Roman" panose="02020603050405020304" pitchFamily="18" charset="0"/>
                            </a:rPr>
                          </m:ctrlPr>
                        </m:dPr>
                        <m:e>
                          <m:r>
                            <a:rPr lang="en-US" sz="1800" b="0" i="1" smtClean="0">
                              <a:effectLst/>
                              <a:latin typeface="Cambria Math" panose="02040503050406030204" pitchFamily="18" charset="0"/>
                              <a:cs typeface="Times New Roman" panose="02020603050405020304" pitchFamily="18" charset="0"/>
                            </a:rPr>
                            <m:t>𝑑𝑎𝑦</m:t>
                          </m:r>
                          <m:r>
                            <a:rPr lang="en-US" sz="1800" b="0" i="1" smtClean="0">
                              <a:effectLst/>
                              <a:latin typeface="Cambria Math" panose="02040503050406030204" pitchFamily="18" charset="0"/>
                              <a:cs typeface="Times New Roman" panose="02020603050405020304" pitchFamily="18" charset="0"/>
                            </a:rPr>
                            <m:t> </m:t>
                          </m:r>
                          <m:r>
                            <a:rPr lang="en-US" sz="1800" b="0" i="1" smtClean="0">
                              <a:effectLst/>
                              <a:latin typeface="Cambria Math" panose="02040503050406030204" pitchFamily="18" charset="0"/>
                              <a:cs typeface="Times New Roman" panose="02020603050405020304" pitchFamily="18" charset="0"/>
                            </a:rPr>
                            <m:t>𝑜𝑓</m:t>
                          </m:r>
                          <m:r>
                            <a:rPr lang="en-US" sz="1800" b="0" i="1" smtClean="0">
                              <a:effectLst/>
                              <a:latin typeface="Cambria Math" panose="02040503050406030204" pitchFamily="18" charset="0"/>
                              <a:cs typeface="Times New Roman" panose="02020603050405020304" pitchFamily="18" charset="0"/>
                            </a:rPr>
                            <m:t> </m:t>
                          </m:r>
                          <m:r>
                            <a:rPr lang="en-US" sz="1800" b="0" i="1" smtClean="0">
                              <a:effectLst/>
                              <a:latin typeface="Cambria Math" panose="02040503050406030204" pitchFamily="18" charset="0"/>
                              <a:cs typeface="Times New Roman" panose="02020603050405020304" pitchFamily="18" charset="0"/>
                            </a:rPr>
                            <m:t>𝑦𝑒𝑎𝑟</m:t>
                          </m:r>
                        </m:e>
                      </m:d>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𝑠</m:t>
                      </m:r>
                      <m:d>
                        <m:dPr>
                          <m:ctrlPr>
                            <a:rPr lang="en-US" sz="1800" i="1">
                              <a:effectLst/>
                              <a:latin typeface="Cambria Math" panose="02040503050406030204" pitchFamily="18" charset="0"/>
                              <a:cs typeface="Times New Roman" panose="02020603050405020304" pitchFamily="18" charset="0"/>
                            </a:rPr>
                          </m:ctrlPr>
                        </m:dPr>
                        <m:e>
                          <m:r>
                            <a:rPr lang="en-US" sz="1800" b="0" i="1" smtClean="0">
                              <a:effectLst/>
                              <a:latin typeface="Cambria Math" panose="02040503050406030204" pitchFamily="18" charset="0"/>
                              <a:cs typeface="Times New Roman" panose="02020603050405020304" pitchFamily="18" charset="0"/>
                            </a:rPr>
                            <m:t>𝑑𝑒𝑝𝑡h</m:t>
                          </m:r>
                        </m:e>
                      </m:d>
                      <m:r>
                        <a:rPr lang="en-US" sz="1800" b="0" i="1" smtClean="0">
                          <a:effectLst/>
                          <a:latin typeface="Cambria Math" panose="02040503050406030204" pitchFamily="18" charset="0"/>
                          <a:cs typeface="Times New Roman" panose="02020603050405020304" pitchFamily="18" charset="0"/>
                        </a:rPr>
                        <m:t>+</m:t>
                      </m:r>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𝑠</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𝑙𝑜𝑐𝑎𝑡𝑖</m:t>
                      </m:r>
                      <m:r>
                        <m:rPr>
                          <m:sty m:val="p"/>
                        </m:rPr>
                        <a:rPr lang="en-US">
                          <a:latin typeface="Cambria Math" panose="02040503050406030204" pitchFamily="18" charset="0"/>
                          <a:ea typeface="Calibri" panose="020F0502020204030204" pitchFamily="34" charset="0"/>
                          <a:cs typeface="Times New Roman" panose="02020603050405020304" pitchFamily="18" charset="0"/>
                        </a:rPr>
                        <m:t>on</m:t>
                      </m:r>
                      <m:r>
                        <a:rPr lang="en-US" sz="1800">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by</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𝑃𝐷</m:t>
                      </m:r>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𝑂</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US" sz="1800" dirty="0">
                  <a:latin typeface="Times New Roman" panose="02020603050405020304" pitchFamily="18" charset="0"/>
                  <a:cs typeface="Times New Roman" panose="02020603050405020304" pitchFamily="18" charset="0"/>
                </a:endParaRPr>
              </a:p>
              <a:p>
                <a:endParaRPr lang="en-US" dirty="0"/>
              </a:p>
            </p:txBody>
          </p:sp>
        </mc:Choice>
        <mc:Fallback>
          <p:sp>
            <p:nvSpPr>
              <p:cNvPr id="20" name="TextBox 19">
                <a:extLst>
                  <a:ext uri="{FF2B5EF4-FFF2-40B4-BE49-F238E27FC236}">
                    <a16:creationId xmlns:a16="http://schemas.microsoft.com/office/drawing/2014/main" id="{47E114A7-4232-BB2C-5F9B-2A643553DA2F}"/>
                  </a:ext>
                </a:extLst>
              </p:cNvPr>
              <p:cNvSpPr txBox="1">
                <a:spLocks noRot="1" noChangeAspect="1" noMove="1" noResize="1" noEditPoints="1" noAdjustHandles="1" noChangeArrowheads="1" noChangeShapeType="1" noTextEdit="1"/>
              </p:cNvSpPr>
              <p:nvPr/>
            </p:nvSpPr>
            <p:spPr>
              <a:xfrm>
                <a:off x="1324304" y="6348248"/>
                <a:ext cx="9853467" cy="646331"/>
              </a:xfrm>
              <a:prstGeom prst="rect">
                <a:avLst/>
              </a:prstGeom>
              <a:blipFill>
                <a:blip r:embed="rId7"/>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418140BF-5224-DF6F-D859-C2EAF76D2443}"/>
              </a:ext>
            </a:extLst>
          </p:cNvPr>
          <p:cNvSpPr/>
          <p:nvPr/>
        </p:nvSpPr>
        <p:spPr>
          <a:xfrm>
            <a:off x="8531916" y="6302879"/>
            <a:ext cx="2380909" cy="46264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08051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A sailboat on the water&#10;&#10;Description automatically generated with medium confidence">
            <a:extLst>
              <a:ext uri="{FF2B5EF4-FFF2-40B4-BE49-F238E27FC236}">
                <a16:creationId xmlns:a16="http://schemas.microsoft.com/office/drawing/2014/main" id="{BF863718-1D14-4B32-AB4A-ACA2BF708698}"/>
              </a:ext>
            </a:extLst>
          </p:cNvPr>
          <p:cNvPicPr>
            <a:picLocks noChangeAspect="1"/>
          </p:cNvPicPr>
          <p:nvPr/>
        </p:nvPicPr>
        <p:blipFill rotWithShape="1">
          <a:blip r:embed="rId3">
            <a:extLst>
              <a:ext uri="{28A0092B-C50C-407E-A947-70E740481C1C}">
                <a14:useLocalDpi xmlns:a14="http://schemas.microsoft.com/office/drawing/2010/main" val="0"/>
              </a:ext>
            </a:extLst>
          </a:blip>
          <a:srcRect t="13503" r="9091" b="18315"/>
          <a:stretch/>
        </p:blipFill>
        <p:spPr>
          <a:xfrm>
            <a:off x="20" y="10"/>
            <a:ext cx="12191980" cy="6857990"/>
          </a:xfrm>
          <a:prstGeom prst="rect">
            <a:avLst/>
          </a:prstGeom>
        </p:spPr>
      </p:pic>
      <p:sp>
        <p:nvSpPr>
          <p:cNvPr id="24" name="Rectangle 23">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61327DA4-AE65-45FB-A992-B636EED8DDD1}"/>
              </a:ext>
            </a:extLst>
          </p:cNvPr>
          <p:cNvSpPr>
            <a:spLocks noGrp="1"/>
          </p:cNvSpPr>
          <p:nvPr>
            <p:ph type="title"/>
          </p:nvPr>
        </p:nvSpPr>
        <p:spPr>
          <a:xfrm>
            <a:off x="594804" y="640263"/>
            <a:ext cx="6619811" cy="1344975"/>
          </a:xfrm>
        </p:spPr>
        <p:txBody>
          <a:bodyPr>
            <a:normAutofit/>
          </a:bodyPr>
          <a:lstStyle/>
          <a:p>
            <a:r>
              <a:rPr lang="en-US" sz="4000">
                <a:latin typeface="Times New Roman" panose="02020603050405020304" pitchFamily="18" charset="0"/>
                <a:cs typeface="Times New Roman" panose="02020603050405020304" pitchFamily="18" charset="0"/>
              </a:rPr>
              <a:t>Future Directions</a:t>
            </a:r>
          </a:p>
        </p:txBody>
      </p:sp>
      <p:sp>
        <p:nvSpPr>
          <p:cNvPr id="3" name="Content Placeholder 2">
            <a:extLst>
              <a:ext uri="{FF2B5EF4-FFF2-40B4-BE49-F238E27FC236}">
                <a16:creationId xmlns:a16="http://schemas.microsoft.com/office/drawing/2014/main" id="{A6E5BB8E-0FF7-4F0F-A3CF-AA6D5147DBF3}"/>
              </a:ext>
            </a:extLst>
          </p:cNvPr>
          <p:cNvSpPr>
            <a:spLocks noGrp="1"/>
          </p:cNvSpPr>
          <p:nvPr>
            <p:ph idx="1"/>
          </p:nvPr>
        </p:nvSpPr>
        <p:spPr>
          <a:xfrm>
            <a:off x="594109" y="2541181"/>
            <a:ext cx="6620505" cy="3353592"/>
          </a:xfrm>
        </p:spPr>
        <p:txBody>
          <a:bodyPr vert="horz" lIns="0" tIns="45720" rIns="0" bIns="45720" rtlCol="0">
            <a:normAutofit/>
          </a:bodyPr>
          <a:lstStyle/>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Incorporate CTD data</a:t>
            </a: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Separate by length groups</a:t>
            </a: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Additional survey data</a:t>
            </a: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ROMS</a:t>
            </a:r>
          </a:p>
          <a:p>
            <a:pPr marL="0" lvl="1" indent="0">
              <a:buFont typeface="Calibri" panose="020F0502020204030204" pitchFamily="34" charset="0"/>
              <a:buNone/>
            </a:pPr>
            <a:endParaRPr lang="en-US" b="1" dirty="0">
              <a:latin typeface="Times New Roman" panose="02020603050405020304" pitchFamily="18" charset="0"/>
              <a:cs typeface="Times New Roman" panose="02020603050405020304" pitchFamily="18" charset="0"/>
            </a:endParaRPr>
          </a:p>
          <a:p>
            <a:pPr marL="201168" lvl="1" indent="0">
              <a:buFont typeface="Calibri" panose="020F0502020204030204" pitchFamily="34" charset="0"/>
              <a:buNone/>
            </a:pPr>
            <a:endParaRPr lang="en-US" dirty="0"/>
          </a:p>
        </p:txBody>
      </p:sp>
    </p:spTree>
    <p:extLst>
      <p:ext uri="{BB962C8B-B14F-4D97-AF65-F5344CB8AC3E}">
        <p14:creationId xmlns:p14="http://schemas.microsoft.com/office/powerpoint/2010/main" val="1008691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ody of water with mountains in the background&#10;&#10;Description automatically generated">
            <a:extLst>
              <a:ext uri="{FF2B5EF4-FFF2-40B4-BE49-F238E27FC236}">
                <a16:creationId xmlns:a16="http://schemas.microsoft.com/office/drawing/2014/main" id="{257F0895-593F-42EA-806E-1DE702D951B3}"/>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23475" b="1525"/>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4B986F88-1433-4AF7-AF71-41A89DC93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46064">
                <a:srgbClr val="000000">
                  <a:alpha val="30000"/>
                </a:srgbClr>
              </a:gs>
              <a:gs pos="68000">
                <a:srgbClr val="000000">
                  <a:alpha val="20000"/>
                </a:srgbClr>
              </a:gs>
              <a:gs pos="0">
                <a:schemeClr val="tx1">
                  <a:alpha val="0"/>
                </a:schemeClr>
              </a:gs>
              <a:gs pos="26000">
                <a:schemeClr val="tx1">
                  <a:alpha val="20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2DC200A-4602-4DD6-AC34-E8693633DDDA}"/>
              </a:ext>
            </a:extLst>
          </p:cNvPr>
          <p:cNvSpPr>
            <a:spLocks noGrp="1"/>
          </p:cNvSpPr>
          <p:nvPr>
            <p:ph type="ctrTitle"/>
          </p:nvPr>
        </p:nvSpPr>
        <p:spPr>
          <a:xfrm>
            <a:off x="1097280" y="758952"/>
            <a:ext cx="10058400" cy="3566160"/>
          </a:xfrm>
        </p:spPr>
        <p:txBody>
          <a:bodyPr>
            <a:normAutofit/>
          </a:bodyPr>
          <a:lstStyle/>
          <a:p>
            <a:r>
              <a:rPr lang="en-US" sz="7200" dirty="0">
                <a:solidFill>
                  <a:srgbClr val="FFFFFF"/>
                </a:solidFill>
                <a:latin typeface="Times New Roman" panose="02020603050405020304" pitchFamily="18" charset="0"/>
                <a:cs typeface="Times New Roman" panose="02020603050405020304" pitchFamily="18" charset="0"/>
              </a:rPr>
              <a:t>Bering Sea</a:t>
            </a:r>
          </a:p>
        </p:txBody>
      </p:sp>
      <p:cxnSp>
        <p:nvCxnSpPr>
          <p:cNvPr id="15" name="Straight Connector 14">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A44FFD5D-B985-4624-BBCD-50AD2E1686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6400798"/>
            <a:ext cx="12188952" cy="457201"/>
          </a:xfrm>
          <a:prstGeom prst="rect">
            <a:avLst/>
          </a:prstGeom>
          <a:gradFill>
            <a:gsLst>
              <a:gs pos="61000">
                <a:srgbClr val="000000">
                  <a:alpha val="10000"/>
                </a:srgbClr>
              </a:gs>
              <a:gs pos="7000">
                <a:schemeClr val="tx1">
                  <a:alpha val="0"/>
                </a:schemeClr>
              </a:gs>
              <a:gs pos="10000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7904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2B9A99C-1497-4F99-884E-593F3A02F4ED}"/>
              </a:ext>
            </a:extLst>
          </p:cNvPr>
          <p:cNvSpPr txBox="1"/>
          <p:nvPr/>
        </p:nvSpPr>
        <p:spPr>
          <a:xfrm>
            <a:off x="648931" y="2438400"/>
            <a:ext cx="3505494" cy="3785419"/>
          </a:xfrm>
          <a:prstGeom prst="rect">
            <a:avLst/>
          </a:prstGeom>
        </p:spPr>
        <p:txBody>
          <a:bodyPr vert="horz" lIns="91440" tIns="45720" rIns="91440" bIns="45720" rtlCol="0">
            <a:normAutofit/>
          </a:bodyPr>
          <a:lstStyle/>
          <a:p>
            <a:pPr defTabSz="914400">
              <a:lnSpc>
                <a:spcPct val="90000"/>
              </a:lnSpc>
              <a:spcAft>
                <a:spcPts val="600"/>
              </a:spcAft>
            </a:pPr>
            <a:r>
              <a:rPr lang="en-US" sz="2800" b="1" dirty="0">
                <a:latin typeface="Times New Roman" panose="02020603050405020304" pitchFamily="18" charset="0"/>
                <a:cs typeface="Times New Roman" panose="02020603050405020304" pitchFamily="18" charset="0"/>
              </a:rPr>
              <a:t>EcoFOCI Data</a:t>
            </a:r>
          </a:p>
          <a:p>
            <a:pPr marL="285750" indent="-228600" defTabSz="914400">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Walleye pollock, Alaska plaice, flathead sole, yellowfin sole, Pacific cod, and northern rock sole</a:t>
            </a:r>
          </a:p>
          <a:p>
            <a:pPr marL="285750" indent="-228600" defTabSz="914400">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1988 – 2016</a:t>
            </a:r>
          </a:p>
          <a:p>
            <a:pPr marL="285750" indent="-228600" defTabSz="914400">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Late winter to summer</a:t>
            </a:r>
          </a:p>
          <a:p>
            <a:pPr marL="285750" indent="-228600" defTabSz="914400">
              <a:lnSpc>
                <a:spcPct val="90000"/>
              </a:lnSpc>
              <a:spcAft>
                <a:spcPts val="600"/>
              </a:spcAft>
              <a:buFont typeface="Arial" panose="020B0604020202020204" pitchFamily="34" charset="0"/>
              <a:buChar char="•"/>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10;&#10;Description automatically generated">
            <a:extLst>
              <a:ext uri="{FF2B5EF4-FFF2-40B4-BE49-F238E27FC236}">
                <a16:creationId xmlns:a16="http://schemas.microsoft.com/office/drawing/2014/main" id="{672716B5-3E23-468E-9368-EB0050C7DA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5862" y="951927"/>
            <a:ext cx="6019331" cy="4950899"/>
          </a:xfrm>
          <a:prstGeom prst="rect">
            <a:avLst/>
          </a:prstGeom>
          <a:effectLst/>
        </p:spPr>
      </p:pic>
    </p:spTree>
    <p:extLst>
      <p:ext uri="{BB962C8B-B14F-4D97-AF65-F5344CB8AC3E}">
        <p14:creationId xmlns:p14="http://schemas.microsoft.com/office/powerpoint/2010/main" val="39382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2B9A99C-1497-4F99-884E-593F3A02F4ED}"/>
              </a:ext>
            </a:extLst>
          </p:cNvPr>
          <p:cNvSpPr txBox="1"/>
          <p:nvPr/>
        </p:nvSpPr>
        <p:spPr>
          <a:xfrm>
            <a:off x="648931" y="2438400"/>
            <a:ext cx="3505494" cy="3785419"/>
          </a:xfrm>
          <a:prstGeom prst="rect">
            <a:avLst/>
          </a:prstGeom>
        </p:spPr>
        <p:txBody>
          <a:bodyPr vert="horz" lIns="91440" tIns="45720" rIns="91440" bIns="45720" rtlCol="0">
            <a:normAutofit/>
          </a:bodyPr>
          <a:lstStyle/>
          <a:p>
            <a:pPr>
              <a:lnSpc>
                <a:spcPct val="150000"/>
              </a:lnSpc>
            </a:pPr>
            <a:r>
              <a:rPr lang="en-US" sz="2800" b="1" dirty="0">
                <a:latin typeface="Times New Roman" panose="02020603050405020304" pitchFamily="18" charset="0"/>
                <a:cs typeface="Times New Roman" panose="02020603050405020304" pitchFamily="18" charset="0"/>
              </a:rPr>
              <a:t>Bering10K Output</a:t>
            </a:r>
          </a:p>
          <a:p>
            <a:pPr marL="285750"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Regional Ocean Modeling System (ROMS)</a:t>
            </a:r>
          </a:p>
          <a:p>
            <a:pPr marL="285750" indent="-285750">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Forecast and hindcast</a:t>
            </a:r>
          </a:p>
          <a:p>
            <a:pPr marL="285750" indent="-285750">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CMIP6 emission scenarios</a:t>
            </a:r>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map&#10;&#10;Description automatically generated">
            <a:extLst>
              <a:ext uri="{FF2B5EF4-FFF2-40B4-BE49-F238E27FC236}">
                <a16:creationId xmlns:a16="http://schemas.microsoft.com/office/drawing/2014/main" id="{A00DB630-2671-E04A-682D-4505E519BE5B}"/>
              </a:ext>
            </a:extLst>
          </p:cNvPr>
          <p:cNvPicPr>
            <a:picLocks noChangeAspect="1"/>
          </p:cNvPicPr>
          <p:nvPr/>
        </p:nvPicPr>
        <p:blipFill rotWithShape="1">
          <a:blip r:embed="rId3">
            <a:extLst>
              <a:ext uri="{28A0092B-C50C-407E-A947-70E740481C1C}">
                <a14:useLocalDpi xmlns:a14="http://schemas.microsoft.com/office/drawing/2010/main" val="0"/>
              </a:ext>
            </a:extLst>
          </a:blip>
          <a:srcRect r="13438"/>
          <a:stretch/>
        </p:blipFill>
        <p:spPr>
          <a:xfrm>
            <a:off x="5288659" y="926380"/>
            <a:ext cx="6192141" cy="5365032"/>
          </a:xfrm>
          <a:prstGeom prst="rect">
            <a:avLst/>
          </a:prstGeom>
        </p:spPr>
      </p:pic>
    </p:spTree>
    <p:extLst>
      <p:ext uri="{BB962C8B-B14F-4D97-AF65-F5344CB8AC3E}">
        <p14:creationId xmlns:p14="http://schemas.microsoft.com/office/powerpoint/2010/main" val="971995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3C2B26-CCD0-4965-8A8A-9EFCBE532348}"/>
              </a:ext>
            </a:extLst>
          </p:cNvPr>
          <p:cNvSpPr txBox="1"/>
          <p:nvPr/>
        </p:nvSpPr>
        <p:spPr>
          <a:xfrm>
            <a:off x="791851" y="584461"/>
            <a:ext cx="5620449" cy="769441"/>
          </a:xfrm>
          <a:prstGeom prst="rect">
            <a:avLst/>
          </a:prstGeom>
          <a:noFill/>
        </p:spPr>
        <p:txBody>
          <a:bodyPr wrap="none" rtlCol="0">
            <a:spAutoFit/>
          </a:bodyPr>
          <a:lstStyle/>
          <a:p>
            <a:r>
              <a:rPr lang="en-US" sz="4400" dirty="0">
                <a:latin typeface="Times New Roman" panose="02020603050405020304" pitchFamily="18" charset="0"/>
                <a:cs typeface="Times New Roman" panose="02020603050405020304" pitchFamily="18" charset="0"/>
              </a:rPr>
              <a:t>Model Parameterization</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DDBE258B-648A-40A0-9270-BB97E144A5DD}"/>
                  </a:ext>
                </a:extLst>
              </p:cNvPr>
              <p:cNvSpPr txBox="1"/>
              <p:nvPr/>
            </p:nvSpPr>
            <p:spPr>
              <a:xfrm>
                <a:off x="791851" y="5002996"/>
                <a:ext cx="10888519" cy="338554"/>
              </a:xfrm>
              <a:prstGeom prst="rect">
                <a:avLst/>
              </a:prstGeom>
              <a:noFill/>
            </p:spPr>
            <p:txBody>
              <a:bodyPr wrap="square" rtlCol="0">
                <a:spAutoFit/>
              </a:bodyPr>
              <a:lstStyle/>
              <a:p>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Variable location: </a:t>
                </a:r>
                <a14:m>
                  <m:oMath xmlns:m="http://schemas.openxmlformats.org/officeDocument/2006/math">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𝑐𝑎𝑡𝑐h</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+1</m:t>
                    </m:r>
                    <m:r>
                      <a:rPr lang="en-US" sz="1600" smtClean="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1600" b="0" i="0" smtClean="0">
                        <a:effectLst/>
                        <a:latin typeface="Cambria Math" panose="02040503050406030204" pitchFamily="18" charset="0"/>
                        <a:ea typeface="Calibri" panose="020F0502020204030204" pitchFamily="34" charset="0"/>
                        <a:cs typeface="Times New Roman" panose="02020603050405020304" pitchFamily="18" charset="0"/>
                      </a:rPr>
                      <m:t>re</m:t>
                    </m:r>
                    <m:d>
                      <m:dPr>
                        <m:ctrlP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𝑦𝑒𝑎𝑟</m:t>
                        </m:r>
                      </m:e>
                    </m:d>
                    <m:r>
                      <a:rPr lang="en-US" sz="1600" b="0" i="0"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𝑠</m:t>
                    </m:r>
                    <m:d>
                      <m:dPr>
                        <m:ctrlPr>
                          <a:rPr lang="en-US" sz="1600" i="1">
                            <a:effectLst/>
                            <a:latin typeface="Cambria Math" panose="02040503050406030204" pitchFamily="18" charset="0"/>
                            <a:cs typeface="Times New Roman" panose="02020603050405020304" pitchFamily="18" charset="0"/>
                          </a:rPr>
                        </m:ctrlPr>
                      </m:dPr>
                      <m:e>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𝑙𝑜𝑐𝑎𝑡𝑖𝑜𝑛</m:t>
                        </m:r>
                      </m:e>
                    </m:d>
                    <m:r>
                      <a:rPr lang="en-US" sz="160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𝑠</m:t>
                    </m:r>
                    <m:d>
                      <m:dPr>
                        <m:ctrlPr>
                          <a:rPr lang="en-US" sz="1600" i="1">
                            <a:effectLst/>
                            <a:latin typeface="Cambria Math" panose="02040503050406030204" pitchFamily="18" charset="0"/>
                            <a:cs typeface="Times New Roman" panose="02020603050405020304" pitchFamily="18" charset="0"/>
                          </a:rPr>
                        </m:ctrlPr>
                      </m:dPr>
                      <m:e>
                        <m:r>
                          <a:rPr lang="en-US" sz="1600" b="0" i="1" smtClean="0">
                            <a:effectLst/>
                            <a:latin typeface="Cambria Math" panose="02040503050406030204" pitchFamily="18" charset="0"/>
                            <a:cs typeface="Times New Roman" panose="02020603050405020304" pitchFamily="18" charset="0"/>
                          </a:rPr>
                          <m:t>𝑑𝑎𝑦</m:t>
                        </m:r>
                        <m:r>
                          <a:rPr lang="en-US" sz="1600" b="0" i="1" smtClean="0">
                            <a:effectLst/>
                            <a:latin typeface="Cambria Math" panose="02040503050406030204" pitchFamily="18" charset="0"/>
                            <a:cs typeface="Times New Roman" panose="02020603050405020304" pitchFamily="18" charset="0"/>
                          </a:rPr>
                          <m:t> </m:t>
                        </m:r>
                        <m:r>
                          <a:rPr lang="en-US" sz="1600" b="0" i="1" smtClean="0">
                            <a:effectLst/>
                            <a:latin typeface="Cambria Math" panose="02040503050406030204" pitchFamily="18" charset="0"/>
                            <a:cs typeface="Times New Roman" panose="02020603050405020304" pitchFamily="18" charset="0"/>
                          </a:rPr>
                          <m:t>𝑜𝑓</m:t>
                        </m:r>
                        <m:r>
                          <a:rPr lang="en-US" sz="1600" b="0" i="1" smtClean="0">
                            <a:effectLst/>
                            <a:latin typeface="Cambria Math" panose="02040503050406030204" pitchFamily="18" charset="0"/>
                            <a:cs typeface="Times New Roman" panose="02020603050405020304" pitchFamily="18" charset="0"/>
                          </a:rPr>
                          <m:t> </m:t>
                        </m:r>
                        <m:r>
                          <a:rPr lang="en-US" sz="1600" b="0" i="1" smtClean="0">
                            <a:effectLst/>
                            <a:latin typeface="Cambria Math" panose="02040503050406030204" pitchFamily="18" charset="0"/>
                            <a:cs typeface="Times New Roman" panose="02020603050405020304" pitchFamily="18" charset="0"/>
                          </a:rPr>
                          <m:t>𝑦𝑒𝑎𝑟</m:t>
                        </m:r>
                      </m:e>
                    </m:d>
                    <m:r>
                      <a:rPr lang="en-US" sz="160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𝑠</m:t>
                    </m:r>
                    <m:d>
                      <m:dPr>
                        <m:ctrlPr>
                          <a:rPr lang="en-US" sz="1600" i="1">
                            <a:effectLst/>
                            <a:latin typeface="Cambria Math" panose="02040503050406030204" pitchFamily="18" charset="0"/>
                            <a:cs typeface="Times New Roman" panose="02020603050405020304" pitchFamily="18" charset="0"/>
                          </a:rPr>
                        </m:ctrlPr>
                      </m:dPr>
                      <m:e>
                        <m:r>
                          <a:rPr lang="en-US" sz="1600" b="0" i="1" smtClean="0">
                            <a:effectLst/>
                            <a:latin typeface="Cambria Math" panose="02040503050406030204" pitchFamily="18" charset="0"/>
                            <a:cs typeface="Times New Roman" panose="02020603050405020304" pitchFamily="18" charset="0"/>
                          </a:rPr>
                          <m:t>𝑆𝑆𝑇</m:t>
                        </m:r>
                      </m:e>
                    </m:d>
                    <m:r>
                      <a:rPr lang="en-US" sz="160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𝑠</m:t>
                    </m:r>
                    <m:d>
                      <m:dPr>
                        <m:ctrlPr>
                          <a:rPr lang="en-US" sz="1600" i="1">
                            <a:effectLst/>
                            <a:latin typeface="Cambria Math" panose="02040503050406030204" pitchFamily="18" charset="0"/>
                            <a:cs typeface="Times New Roman" panose="02020603050405020304" pitchFamily="18" charset="0"/>
                          </a:rPr>
                        </m:ctrlPr>
                      </m:dPr>
                      <m:e>
                        <m:r>
                          <a:rPr lang="en-US" sz="1600" b="0" i="1" smtClean="0">
                            <a:effectLst/>
                            <a:latin typeface="Cambria Math" panose="02040503050406030204" pitchFamily="18" charset="0"/>
                            <a:cs typeface="Times New Roman" panose="02020603050405020304" pitchFamily="18" charset="0"/>
                          </a:rPr>
                          <m:t>𝑆𝑆𝑆</m:t>
                        </m:r>
                      </m:e>
                    </m:d>
                    <m:r>
                      <a:rPr lang="en-US" sz="160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𝑠</m:t>
                    </m:r>
                    <m:r>
                      <a:rPr lang="en-US" sz="160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𝑙𝑜𝑐𝑎𝑡𝑖𝑜𝑛</m:t>
                    </m:r>
                    <m:r>
                      <a:rPr lang="en-US" sz="1600">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1600">
                        <a:effectLst/>
                        <a:latin typeface="Cambria Math" panose="02040503050406030204" pitchFamily="18" charset="0"/>
                        <a:ea typeface="Calibri" panose="020F0502020204030204" pitchFamily="34" charset="0"/>
                        <a:cs typeface="Times New Roman" panose="02020603050405020304" pitchFamily="18" charset="0"/>
                      </a:rPr>
                      <m:t>by</m:t>
                    </m:r>
                    <m:r>
                      <a:rPr lang="en-US" sz="160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1600" b="0" i="0">
                        <a:effectLst/>
                        <a:latin typeface="Cambria Math" panose="02040503050406030204" pitchFamily="18" charset="0"/>
                        <a:ea typeface="Calibri" panose="020F0502020204030204" pitchFamily="34" charset="0"/>
                        <a:cs typeface="Times New Roman" panose="02020603050405020304" pitchFamily="18" charset="0"/>
                      </a:rPr>
                      <m:t>T</m:t>
                    </m:r>
                    <m:r>
                      <a:rPr lang="en-US" sz="1600">
                        <a:effectLst/>
                        <a:latin typeface="Cambria Math" panose="02040503050406030204" pitchFamily="18" charset="0"/>
                        <a:ea typeface="Calibri" panose="020F0502020204030204" pitchFamily="34" charset="0"/>
                        <a:cs typeface="Times New Roman" panose="02020603050405020304" pitchFamily="18" charset="0"/>
                      </a:rPr>
                      <m:t>)</m:t>
                    </m:r>
                  </m:oMath>
                </a14:m>
                <a:endParaRPr lang="en-US" sz="1600" dirty="0"/>
              </a:p>
            </p:txBody>
          </p:sp>
        </mc:Choice>
        <mc:Fallback>
          <p:sp>
            <p:nvSpPr>
              <p:cNvPr id="3" name="TextBox 2">
                <a:extLst>
                  <a:ext uri="{FF2B5EF4-FFF2-40B4-BE49-F238E27FC236}">
                    <a16:creationId xmlns:a16="http://schemas.microsoft.com/office/drawing/2014/main" id="{DDBE258B-648A-40A0-9270-BB97E144A5DD}"/>
                  </a:ext>
                </a:extLst>
              </p:cNvPr>
              <p:cNvSpPr txBox="1">
                <a:spLocks noRot="1" noChangeAspect="1" noMove="1" noResize="1" noEditPoints="1" noAdjustHandles="1" noChangeArrowheads="1" noChangeShapeType="1" noTextEdit="1"/>
              </p:cNvSpPr>
              <p:nvPr/>
            </p:nvSpPr>
            <p:spPr>
              <a:xfrm>
                <a:off x="791851" y="5002996"/>
                <a:ext cx="10888519" cy="338554"/>
              </a:xfrm>
              <a:prstGeom prst="rect">
                <a:avLst/>
              </a:prstGeom>
              <a:blipFill>
                <a:blip r:embed="rId3"/>
                <a:stretch>
                  <a:fillRect l="-336" t="-7273" b="-2181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824E6122-3D95-48C0-8580-216BBED4DF02}"/>
              </a:ext>
            </a:extLst>
          </p:cNvPr>
          <p:cNvSpPr txBox="1"/>
          <p:nvPr/>
        </p:nvSpPr>
        <p:spPr>
          <a:xfrm>
            <a:off x="791851" y="1516450"/>
            <a:ext cx="3753398" cy="3000821"/>
          </a:xfrm>
          <a:prstGeom prst="rect">
            <a:avLst/>
          </a:prstGeom>
          <a:noFill/>
        </p:spPr>
        <p:txBody>
          <a:bodyPr wrap="square" rtlCol="0">
            <a:spAutoFit/>
          </a:bodyPr>
          <a:lstStyle/>
          <a:p>
            <a:pPr>
              <a:lnSpc>
                <a:spcPct val="150000"/>
              </a:lnSpc>
            </a:pPr>
            <a:r>
              <a:rPr lang="en-US" b="1" dirty="0">
                <a:latin typeface="Times New Roman" panose="02020603050405020304" pitchFamily="18" charset="0"/>
                <a:cs typeface="Times New Roman" panose="02020603050405020304" pitchFamily="18" charset="0"/>
              </a:rPr>
              <a:t>Generalized additive models (GAM)</a:t>
            </a: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Compared formulation containing variable coefficients for either day of year or location to formulations without variable coefficient terms</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Akaike’s Information Criterion (AIC) for selection </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Tweedie distribution with log link</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3ACB77B-B8C4-4CAB-9D57-3A90EFDDBDA0}"/>
                  </a:ext>
                </a:extLst>
              </p:cNvPr>
              <p:cNvSpPr txBox="1"/>
              <p:nvPr/>
            </p:nvSpPr>
            <p:spPr>
              <a:xfrm>
                <a:off x="791851" y="5610491"/>
                <a:ext cx="11117120" cy="338554"/>
              </a:xfrm>
              <a:prstGeom prst="rect">
                <a:avLst/>
              </a:prstGeom>
              <a:noFill/>
            </p:spPr>
            <p:txBody>
              <a:bodyPr wrap="square" rtlCol="0">
                <a:spAutoFit/>
              </a:bodyPr>
              <a:lstStyle/>
              <a:p>
                <a:pPr marL="1489075" indent="-1489075"/>
                <a:r>
                  <a:rPr lang="en-US" sz="1600" b="1" dirty="0">
                    <a:latin typeface="Times New Roman" panose="02020603050405020304" pitchFamily="18" charset="0"/>
                    <a:ea typeface="Calibri" panose="020F0502020204030204" pitchFamily="34" charset="0"/>
                    <a:cs typeface="Times New Roman" panose="02020603050405020304" pitchFamily="18" charset="0"/>
                  </a:rPr>
                  <a:t>Variable timing:</a:t>
                </a:r>
                <a14:m>
                  <m:oMath xmlns:m="http://schemas.openxmlformats.org/officeDocument/2006/math">
                    <m:r>
                      <a:rPr lang="en-US" sz="1600" b="1" i="0" smtClean="0">
                        <a:effectLst/>
                        <a:latin typeface="Cambria Math" panose="02040503050406030204" pitchFamily="18" charset="0"/>
                        <a:ea typeface="Calibri" panose="020F0502020204030204" pitchFamily="34" charset="0"/>
                        <a:cs typeface="Times New Roman" panose="02020603050405020304" pitchFamily="18" charset="0"/>
                      </a:rPr>
                      <m:t> </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𝑐𝑎𝑡𝑐</m:t>
                    </m:r>
                    <m:r>
                      <m:rPr>
                        <m:sty m:val="p"/>
                      </m:rPr>
                      <a:rPr lang="en-US" sz="1600" b="0" i="0" smtClean="0">
                        <a:effectLst/>
                        <a:latin typeface="Cambria Math" panose="02040503050406030204" pitchFamily="18" charset="0"/>
                        <a:ea typeface="Calibri" panose="020F0502020204030204" pitchFamily="34" charset="0"/>
                        <a:cs typeface="Times New Roman" panose="02020603050405020304" pitchFamily="18" charset="0"/>
                      </a:rPr>
                      <m:t>h</m:t>
                    </m:r>
                    <m:r>
                      <a:rPr lang="en-US" sz="1600" b="0" i="0" smtClean="0">
                        <a:effectLst/>
                        <a:latin typeface="Cambria Math" panose="02040503050406030204" pitchFamily="18" charset="0"/>
                        <a:ea typeface="Calibri" panose="020F0502020204030204" pitchFamily="34" charset="0"/>
                        <a:cs typeface="Times New Roman" panose="02020603050405020304" pitchFamily="18" charset="0"/>
                      </a:rPr>
                      <m:t>+1=</m:t>
                    </m:r>
                    <m:r>
                      <m:rPr>
                        <m:sty m:val="p"/>
                      </m:rPr>
                      <a:rPr lang="en-US" sz="1600" b="0" i="0" smtClean="0">
                        <a:latin typeface="Cambria Math" panose="02040503050406030204" pitchFamily="18" charset="0"/>
                        <a:ea typeface="Calibri" panose="020F0502020204030204" pitchFamily="34" charset="0"/>
                        <a:cs typeface="Times New Roman" panose="02020603050405020304" pitchFamily="18" charset="0"/>
                      </a:rPr>
                      <m:t>re</m:t>
                    </m:r>
                    <m:d>
                      <m:dPr>
                        <m:ctrlPr>
                          <a:rPr lang="en-US" sz="1600" i="1">
                            <a:latin typeface="Cambria Math" panose="02040503050406030204" pitchFamily="18" charset="0"/>
                            <a:ea typeface="Calibri" panose="020F0502020204030204" pitchFamily="34" charset="0"/>
                            <a:cs typeface="Times New Roman" panose="02020603050405020304" pitchFamily="18" charset="0"/>
                          </a:rPr>
                        </m:ctrlPr>
                      </m:dPr>
                      <m:e>
                        <m:r>
                          <a:rPr lang="en-US" sz="1600" i="1">
                            <a:latin typeface="Cambria Math" panose="02040503050406030204" pitchFamily="18" charset="0"/>
                            <a:ea typeface="Calibri" panose="020F0502020204030204" pitchFamily="34" charset="0"/>
                            <a:cs typeface="Times New Roman" panose="02020603050405020304" pitchFamily="18" charset="0"/>
                          </a:rPr>
                          <m:t>𝑦𝑒𝑎𝑟</m:t>
                        </m:r>
                      </m:e>
                    </m:d>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𝑠</m:t>
                    </m:r>
                    <m:d>
                      <m:dPr>
                        <m:ctrlPr>
                          <a:rPr lang="en-US" sz="1600" i="1">
                            <a:effectLst/>
                            <a:latin typeface="Cambria Math" panose="02040503050406030204" pitchFamily="18" charset="0"/>
                            <a:cs typeface="Times New Roman" panose="02020603050405020304" pitchFamily="18" charset="0"/>
                          </a:rPr>
                        </m:ctrlPr>
                      </m:dPr>
                      <m:e>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𝑙𝑜𝑐𝑎𝑡𝑖𝑜𝑛</m:t>
                        </m:r>
                      </m:e>
                    </m:d>
                    <m:r>
                      <a:rPr lang="en-US" sz="160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𝑠</m:t>
                    </m:r>
                    <m:d>
                      <m:dPr>
                        <m:ctrlPr>
                          <a:rPr lang="en-US" sz="1600" i="1">
                            <a:effectLst/>
                            <a:latin typeface="Cambria Math" panose="02040503050406030204" pitchFamily="18" charset="0"/>
                            <a:cs typeface="Times New Roman" panose="02020603050405020304" pitchFamily="18" charset="0"/>
                          </a:rPr>
                        </m:ctrlPr>
                      </m:dPr>
                      <m:e>
                        <m:r>
                          <a:rPr lang="en-US" sz="1600" b="0" i="1" smtClean="0">
                            <a:effectLst/>
                            <a:latin typeface="Cambria Math" panose="02040503050406030204" pitchFamily="18" charset="0"/>
                            <a:cs typeface="Times New Roman" panose="02020603050405020304" pitchFamily="18" charset="0"/>
                          </a:rPr>
                          <m:t>𝑑𝑎𝑦</m:t>
                        </m:r>
                        <m:r>
                          <a:rPr lang="en-US" sz="1600" b="0" i="1" smtClean="0">
                            <a:effectLst/>
                            <a:latin typeface="Cambria Math" panose="02040503050406030204" pitchFamily="18" charset="0"/>
                            <a:cs typeface="Times New Roman" panose="02020603050405020304" pitchFamily="18" charset="0"/>
                          </a:rPr>
                          <m:t> </m:t>
                        </m:r>
                        <m:r>
                          <a:rPr lang="en-US" sz="1600" b="0" i="1" smtClean="0">
                            <a:effectLst/>
                            <a:latin typeface="Cambria Math" panose="02040503050406030204" pitchFamily="18" charset="0"/>
                            <a:cs typeface="Times New Roman" panose="02020603050405020304" pitchFamily="18" charset="0"/>
                          </a:rPr>
                          <m:t>𝑜𝑓</m:t>
                        </m:r>
                        <m:r>
                          <a:rPr lang="en-US" sz="1600" b="0" i="1" smtClean="0">
                            <a:effectLst/>
                            <a:latin typeface="Cambria Math" panose="02040503050406030204" pitchFamily="18" charset="0"/>
                            <a:cs typeface="Times New Roman" panose="02020603050405020304" pitchFamily="18" charset="0"/>
                          </a:rPr>
                          <m:t> </m:t>
                        </m:r>
                        <m:r>
                          <a:rPr lang="en-US" sz="1600" b="0" i="1" smtClean="0">
                            <a:effectLst/>
                            <a:latin typeface="Cambria Math" panose="02040503050406030204" pitchFamily="18" charset="0"/>
                            <a:cs typeface="Times New Roman" panose="02020603050405020304" pitchFamily="18" charset="0"/>
                          </a:rPr>
                          <m:t>𝑦𝑒𝑎𝑟</m:t>
                        </m:r>
                      </m:e>
                    </m:d>
                    <m:r>
                      <a:rPr lang="en-US" sz="160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𝑠</m:t>
                    </m:r>
                    <m:d>
                      <m:dPr>
                        <m:ctrlPr>
                          <a:rPr lang="en-US" sz="1600" i="1">
                            <a:effectLst/>
                            <a:latin typeface="Cambria Math" panose="02040503050406030204" pitchFamily="18" charset="0"/>
                            <a:cs typeface="Times New Roman" panose="02020603050405020304" pitchFamily="18" charset="0"/>
                          </a:rPr>
                        </m:ctrlPr>
                      </m:dPr>
                      <m:e>
                        <m:r>
                          <a:rPr lang="en-US" sz="1600" b="0" i="1" smtClean="0">
                            <a:effectLst/>
                            <a:latin typeface="Cambria Math" panose="02040503050406030204" pitchFamily="18" charset="0"/>
                            <a:cs typeface="Times New Roman" panose="02020603050405020304" pitchFamily="18" charset="0"/>
                          </a:rPr>
                          <m:t>𝑆𝑆𝑇</m:t>
                        </m:r>
                      </m:e>
                    </m:d>
                    <m:r>
                      <a:rPr lang="en-US" sz="160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𝑠</m:t>
                    </m:r>
                    <m:d>
                      <m:dPr>
                        <m:ctrlPr>
                          <a:rPr lang="en-US" sz="1600" i="1">
                            <a:effectLst/>
                            <a:latin typeface="Cambria Math" panose="02040503050406030204" pitchFamily="18" charset="0"/>
                            <a:cs typeface="Times New Roman" panose="02020603050405020304" pitchFamily="18" charset="0"/>
                          </a:rPr>
                        </m:ctrlPr>
                      </m:dPr>
                      <m:e>
                        <m:r>
                          <a:rPr lang="en-US" sz="1600" b="0" i="1" smtClean="0">
                            <a:effectLst/>
                            <a:latin typeface="Cambria Math" panose="02040503050406030204" pitchFamily="18" charset="0"/>
                            <a:cs typeface="Times New Roman" panose="02020603050405020304" pitchFamily="18" charset="0"/>
                          </a:rPr>
                          <m:t>𝑆𝑆𝑆</m:t>
                        </m:r>
                      </m:e>
                    </m:d>
                    <m:r>
                      <a:rPr lang="en-US" sz="160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𝑠</m:t>
                    </m:r>
                    <m:r>
                      <a:rPr lang="en-US" sz="160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𝑑𝑎𝑦</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 </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𝑜𝑓</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 </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𝑦𝑒𝑎𝑟</m:t>
                    </m:r>
                    <m:r>
                      <a:rPr lang="en-US" sz="1600">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1600">
                        <a:effectLst/>
                        <a:latin typeface="Cambria Math" panose="02040503050406030204" pitchFamily="18" charset="0"/>
                        <a:ea typeface="Calibri" panose="020F0502020204030204" pitchFamily="34" charset="0"/>
                        <a:cs typeface="Times New Roman" panose="02020603050405020304" pitchFamily="18" charset="0"/>
                      </a:rPr>
                      <m:t>by</m:t>
                    </m:r>
                    <m:r>
                      <a:rPr lang="en-US" sz="1600">
                        <a:effectLst/>
                        <a:latin typeface="Cambria Math" panose="02040503050406030204" pitchFamily="18" charset="0"/>
                        <a:ea typeface="Calibri" panose="020F0502020204030204" pitchFamily="34" charset="0"/>
                        <a:cs typeface="Times New Roman" panose="02020603050405020304" pitchFamily="18" charset="0"/>
                      </a:rPr>
                      <m:t>=</m:t>
                    </m:r>
                    <m:r>
                      <a:rPr lang="en-US" sz="1600" i="1">
                        <a:effectLst/>
                        <a:latin typeface="Cambria Math" panose="02040503050406030204" pitchFamily="18" charset="0"/>
                        <a:ea typeface="Calibri" panose="020F0502020204030204" pitchFamily="34" charset="0"/>
                        <a:cs typeface="Times New Roman" panose="02020603050405020304" pitchFamily="18" charset="0"/>
                      </a:rPr>
                      <m:t>𝑇</m:t>
                    </m:r>
                    <m:r>
                      <a:rPr lang="en-US" sz="1600">
                        <a:effectLst/>
                        <a:latin typeface="Cambria Math" panose="02040503050406030204" pitchFamily="18" charset="0"/>
                        <a:ea typeface="Calibri" panose="020F0502020204030204" pitchFamily="34" charset="0"/>
                        <a:cs typeface="Times New Roman" panose="02020603050405020304" pitchFamily="18" charset="0"/>
                      </a:rPr>
                      <m:t>)</m:t>
                    </m:r>
                  </m:oMath>
                </a14:m>
                <a:endParaRPr lang="en-US" sz="1600" dirty="0"/>
              </a:p>
            </p:txBody>
          </p:sp>
        </mc:Choice>
        <mc:Fallback>
          <p:sp>
            <p:nvSpPr>
              <p:cNvPr id="6" name="TextBox 5">
                <a:extLst>
                  <a:ext uri="{FF2B5EF4-FFF2-40B4-BE49-F238E27FC236}">
                    <a16:creationId xmlns:a16="http://schemas.microsoft.com/office/drawing/2014/main" id="{03ACB77B-B8C4-4CAB-9D57-3A90EFDDBDA0}"/>
                  </a:ext>
                </a:extLst>
              </p:cNvPr>
              <p:cNvSpPr txBox="1">
                <a:spLocks noRot="1" noChangeAspect="1" noMove="1" noResize="1" noEditPoints="1" noAdjustHandles="1" noChangeArrowheads="1" noChangeShapeType="1" noTextEdit="1"/>
              </p:cNvSpPr>
              <p:nvPr/>
            </p:nvSpPr>
            <p:spPr>
              <a:xfrm>
                <a:off x="791851" y="5610491"/>
                <a:ext cx="11117120" cy="338554"/>
              </a:xfrm>
              <a:prstGeom prst="rect">
                <a:avLst/>
              </a:prstGeom>
              <a:blipFill>
                <a:blip r:embed="rId4"/>
                <a:stretch>
                  <a:fillRect l="-329" t="-7143" b="-19643"/>
                </a:stretch>
              </a:blipFill>
            </p:spPr>
            <p:txBody>
              <a:bodyPr/>
              <a:lstStyle/>
              <a:p>
                <a:r>
                  <a:rPr lang="en-US">
                    <a:noFill/>
                  </a:rPr>
                  <a:t> </a:t>
                </a:r>
              </a:p>
            </p:txBody>
          </p:sp>
        </mc:Fallback>
      </mc:AlternateContent>
      <p:pic>
        <p:nvPicPr>
          <p:cNvPr id="7" name="Picture 6" descr="Chart, scatter chart&#10;&#10;Description automatically generated">
            <a:extLst>
              <a:ext uri="{FF2B5EF4-FFF2-40B4-BE49-F238E27FC236}">
                <a16:creationId xmlns:a16="http://schemas.microsoft.com/office/drawing/2014/main" id="{268C00C5-61D6-49E3-9536-E60DD72C08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45249" y="1852517"/>
            <a:ext cx="7363722" cy="2577303"/>
          </a:xfrm>
          <a:prstGeom prst="rect">
            <a:avLst/>
          </a:prstGeom>
        </p:spPr>
      </p:pic>
      <p:sp>
        <p:nvSpPr>
          <p:cNvPr id="4" name="Rectangle 3">
            <a:extLst>
              <a:ext uri="{FF2B5EF4-FFF2-40B4-BE49-F238E27FC236}">
                <a16:creationId xmlns:a16="http://schemas.microsoft.com/office/drawing/2014/main" id="{348EA346-E5FB-AF3A-9AB0-AAC821AB0DC9}"/>
              </a:ext>
            </a:extLst>
          </p:cNvPr>
          <p:cNvSpPr/>
          <p:nvPr/>
        </p:nvSpPr>
        <p:spPr>
          <a:xfrm>
            <a:off x="5507421" y="2837792"/>
            <a:ext cx="756745" cy="336331"/>
          </a:xfrm>
          <a:prstGeom prst="rect">
            <a:avLst/>
          </a:prstGeom>
          <a:noFill/>
          <a:ln w="19050">
            <a:solidFill>
              <a:schemeClr val="accent4">
                <a:lumMod val="40000"/>
                <a:lumOff val="6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4578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3C2B26-CCD0-4965-8A8A-9EFCBE532348}"/>
              </a:ext>
            </a:extLst>
          </p:cNvPr>
          <p:cNvSpPr txBox="1"/>
          <p:nvPr/>
        </p:nvSpPr>
        <p:spPr>
          <a:xfrm>
            <a:off x="791851" y="584461"/>
            <a:ext cx="5620449" cy="769441"/>
          </a:xfrm>
          <a:prstGeom prst="rect">
            <a:avLst/>
          </a:prstGeom>
          <a:noFill/>
        </p:spPr>
        <p:txBody>
          <a:bodyPr wrap="none" rtlCol="0">
            <a:spAutoFit/>
          </a:bodyPr>
          <a:lstStyle/>
          <a:p>
            <a:r>
              <a:rPr lang="en-US" sz="4400" dirty="0">
                <a:latin typeface="Times New Roman" panose="02020603050405020304" pitchFamily="18" charset="0"/>
                <a:cs typeface="Times New Roman" panose="02020603050405020304" pitchFamily="18" charset="0"/>
              </a:rPr>
              <a:t>Model Parameterization</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DDBE258B-648A-40A0-9270-BB97E144A5DD}"/>
                  </a:ext>
                </a:extLst>
              </p:cNvPr>
              <p:cNvSpPr txBox="1"/>
              <p:nvPr/>
            </p:nvSpPr>
            <p:spPr>
              <a:xfrm>
                <a:off x="791851" y="5002996"/>
                <a:ext cx="10888519" cy="338554"/>
              </a:xfrm>
              <a:prstGeom prst="rect">
                <a:avLst/>
              </a:prstGeom>
              <a:noFill/>
            </p:spPr>
            <p:txBody>
              <a:bodyPr wrap="square" rtlCol="0">
                <a:spAutoFit/>
              </a:bodyPr>
              <a:lstStyle/>
              <a:p>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Variable location: </a:t>
                </a:r>
                <a14:m>
                  <m:oMath xmlns:m="http://schemas.openxmlformats.org/officeDocument/2006/math">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𝑐𝑜𝑢𝑛𝑡</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+1</m:t>
                    </m:r>
                    <m:r>
                      <a:rPr lang="en-US" sz="1600" smtClean="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1600" b="0" i="0" smtClean="0">
                        <a:effectLst/>
                        <a:latin typeface="Cambria Math" panose="02040503050406030204" pitchFamily="18" charset="0"/>
                        <a:ea typeface="Calibri" panose="020F0502020204030204" pitchFamily="34" charset="0"/>
                        <a:cs typeface="Times New Roman" panose="02020603050405020304" pitchFamily="18" charset="0"/>
                      </a:rPr>
                      <m:t>re</m:t>
                    </m:r>
                    <m:d>
                      <m:dPr>
                        <m:ctrlP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𝑦𝑒𝑎𝑟</m:t>
                        </m:r>
                      </m:e>
                    </m:d>
                    <m:r>
                      <a:rPr lang="en-US" sz="1600" b="0" i="0"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𝑠</m:t>
                    </m:r>
                    <m:d>
                      <m:dPr>
                        <m:ctrlPr>
                          <a:rPr lang="en-US" sz="1600" i="1">
                            <a:effectLst/>
                            <a:latin typeface="Cambria Math" panose="02040503050406030204" pitchFamily="18" charset="0"/>
                            <a:cs typeface="Times New Roman" panose="02020603050405020304" pitchFamily="18" charset="0"/>
                          </a:rPr>
                        </m:ctrlPr>
                      </m:dPr>
                      <m:e>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𝑙𝑜𝑐𝑎𝑡𝑖𝑜𝑛</m:t>
                        </m:r>
                      </m:e>
                    </m:d>
                    <m:r>
                      <a:rPr lang="en-US" sz="160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𝑠</m:t>
                    </m:r>
                    <m:d>
                      <m:dPr>
                        <m:ctrlPr>
                          <a:rPr lang="en-US" sz="1600" i="1">
                            <a:effectLst/>
                            <a:latin typeface="Cambria Math" panose="02040503050406030204" pitchFamily="18" charset="0"/>
                            <a:cs typeface="Times New Roman" panose="02020603050405020304" pitchFamily="18" charset="0"/>
                          </a:rPr>
                        </m:ctrlPr>
                      </m:dPr>
                      <m:e>
                        <m:r>
                          <a:rPr lang="en-US" sz="1600" b="0" i="1" smtClean="0">
                            <a:effectLst/>
                            <a:latin typeface="Cambria Math" panose="02040503050406030204" pitchFamily="18" charset="0"/>
                            <a:cs typeface="Times New Roman" panose="02020603050405020304" pitchFamily="18" charset="0"/>
                          </a:rPr>
                          <m:t>𝑑𝑎𝑦</m:t>
                        </m:r>
                        <m:r>
                          <a:rPr lang="en-US" sz="1600" b="0" i="1" smtClean="0">
                            <a:effectLst/>
                            <a:latin typeface="Cambria Math" panose="02040503050406030204" pitchFamily="18" charset="0"/>
                            <a:cs typeface="Times New Roman" panose="02020603050405020304" pitchFamily="18" charset="0"/>
                          </a:rPr>
                          <m:t> </m:t>
                        </m:r>
                        <m:r>
                          <a:rPr lang="en-US" sz="1600" b="0" i="1" smtClean="0">
                            <a:effectLst/>
                            <a:latin typeface="Cambria Math" panose="02040503050406030204" pitchFamily="18" charset="0"/>
                            <a:cs typeface="Times New Roman" panose="02020603050405020304" pitchFamily="18" charset="0"/>
                          </a:rPr>
                          <m:t>𝑜𝑓</m:t>
                        </m:r>
                        <m:r>
                          <a:rPr lang="en-US" sz="1600" b="0" i="1" smtClean="0">
                            <a:effectLst/>
                            <a:latin typeface="Cambria Math" panose="02040503050406030204" pitchFamily="18" charset="0"/>
                            <a:cs typeface="Times New Roman" panose="02020603050405020304" pitchFamily="18" charset="0"/>
                          </a:rPr>
                          <m:t> </m:t>
                        </m:r>
                        <m:r>
                          <a:rPr lang="en-US" sz="1600" b="0" i="1" smtClean="0">
                            <a:effectLst/>
                            <a:latin typeface="Cambria Math" panose="02040503050406030204" pitchFamily="18" charset="0"/>
                            <a:cs typeface="Times New Roman" panose="02020603050405020304" pitchFamily="18" charset="0"/>
                          </a:rPr>
                          <m:t>𝑦𝑒𝑎𝑟</m:t>
                        </m:r>
                      </m:e>
                    </m:d>
                    <m:r>
                      <a:rPr lang="en-US" sz="160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𝑠</m:t>
                    </m:r>
                    <m:d>
                      <m:dPr>
                        <m:ctrlPr>
                          <a:rPr lang="en-US" sz="1600" i="1">
                            <a:effectLst/>
                            <a:latin typeface="Cambria Math" panose="02040503050406030204" pitchFamily="18" charset="0"/>
                            <a:cs typeface="Times New Roman" panose="02020603050405020304" pitchFamily="18" charset="0"/>
                          </a:rPr>
                        </m:ctrlPr>
                      </m:dPr>
                      <m:e>
                        <m:r>
                          <a:rPr lang="en-US" sz="1600" b="0" i="1" smtClean="0">
                            <a:effectLst/>
                            <a:latin typeface="Cambria Math" panose="02040503050406030204" pitchFamily="18" charset="0"/>
                            <a:cs typeface="Times New Roman" panose="02020603050405020304" pitchFamily="18" charset="0"/>
                          </a:rPr>
                          <m:t>𝑆𝑆𝑇</m:t>
                        </m:r>
                      </m:e>
                    </m:d>
                    <m:r>
                      <a:rPr lang="en-US" sz="160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𝑠</m:t>
                    </m:r>
                    <m:d>
                      <m:dPr>
                        <m:ctrlPr>
                          <a:rPr lang="en-US" sz="1600" i="1">
                            <a:effectLst/>
                            <a:latin typeface="Cambria Math" panose="02040503050406030204" pitchFamily="18" charset="0"/>
                            <a:cs typeface="Times New Roman" panose="02020603050405020304" pitchFamily="18" charset="0"/>
                          </a:rPr>
                        </m:ctrlPr>
                      </m:dPr>
                      <m:e>
                        <m:r>
                          <a:rPr lang="en-US" sz="1600" b="0" i="1" smtClean="0">
                            <a:effectLst/>
                            <a:latin typeface="Cambria Math" panose="02040503050406030204" pitchFamily="18" charset="0"/>
                            <a:cs typeface="Times New Roman" panose="02020603050405020304" pitchFamily="18" charset="0"/>
                          </a:rPr>
                          <m:t>𝑆𝑆𝑆</m:t>
                        </m:r>
                      </m:e>
                    </m:d>
                    <m:r>
                      <a:rPr lang="en-US" sz="160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𝑠</m:t>
                    </m:r>
                    <m:r>
                      <a:rPr lang="en-US" sz="160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𝑙𝑜𝑐𝑎𝑡𝑖𝑜𝑛</m:t>
                    </m:r>
                    <m:r>
                      <a:rPr lang="en-US" sz="1600">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1600">
                        <a:effectLst/>
                        <a:latin typeface="Cambria Math" panose="02040503050406030204" pitchFamily="18" charset="0"/>
                        <a:ea typeface="Calibri" panose="020F0502020204030204" pitchFamily="34" charset="0"/>
                        <a:cs typeface="Times New Roman" panose="02020603050405020304" pitchFamily="18" charset="0"/>
                      </a:rPr>
                      <m:t>by</m:t>
                    </m:r>
                    <m:r>
                      <a:rPr lang="en-US" sz="160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1600" b="0" i="0">
                        <a:effectLst/>
                        <a:latin typeface="Cambria Math" panose="02040503050406030204" pitchFamily="18" charset="0"/>
                        <a:ea typeface="Calibri" panose="020F0502020204030204" pitchFamily="34" charset="0"/>
                        <a:cs typeface="Times New Roman" panose="02020603050405020304" pitchFamily="18" charset="0"/>
                      </a:rPr>
                      <m:t>T</m:t>
                    </m:r>
                    <m:r>
                      <a:rPr lang="en-US" sz="1600">
                        <a:effectLst/>
                        <a:latin typeface="Cambria Math" panose="02040503050406030204" pitchFamily="18" charset="0"/>
                        <a:ea typeface="Calibri" panose="020F0502020204030204" pitchFamily="34" charset="0"/>
                        <a:cs typeface="Times New Roman" panose="02020603050405020304" pitchFamily="18" charset="0"/>
                      </a:rPr>
                      <m:t>)</m:t>
                    </m:r>
                  </m:oMath>
                </a14:m>
                <a:endParaRPr lang="en-US" sz="1600" dirty="0"/>
              </a:p>
            </p:txBody>
          </p:sp>
        </mc:Choice>
        <mc:Fallback>
          <p:sp>
            <p:nvSpPr>
              <p:cNvPr id="3" name="TextBox 2">
                <a:extLst>
                  <a:ext uri="{FF2B5EF4-FFF2-40B4-BE49-F238E27FC236}">
                    <a16:creationId xmlns:a16="http://schemas.microsoft.com/office/drawing/2014/main" id="{DDBE258B-648A-40A0-9270-BB97E144A5DD}"/>
                  </a:ext>
                </a:extLst>
              </p:cNvPr>
              <p:cNvSpPr txBox="1">
                <a:spLocks noRot="1" noChangeAspect="1" noMove="1" noResize="1" noEditPoints="1" noAdjustHandles="1" noChangeArrowheads="1" noChangeShapeType="1" noTextEdit="1"/>
              </p:cNvSpPr>
              <p:nvPr/>
            </p:nvSpPr>
            <p:spPr>
              <a:xfrm>
                <a:off x="791851" y="5002996"/>
                <a:ext cx="10888519" cy="338554"/>
              </a:xfrm>
              <a:prstGeom prst="rect">
                <a:avLst/>
              </a:prstGeom>
              <a:blipFill>
                <a:blip r:embed="rId3"/>
                <a:stretch>
                  <a:fillRect l="-336" t="-7273" b="-2181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824E6122-3D95-48C0-8580-216BBED4DF02}"/>
              </a:ext>
            </a:extLst>
          </p:cNvPr>
          <p:cNvSpPr txBox="1"/>
          <p:nvPr/>
        </p:nvSpPr>
        <p:spPr>
          <a:xfrm>
            <a:off x="791851" y="1516450"/>
            <a:ext cx="3753398" cy="3000821"/>
          </a:xfrm>
          <a:prstGeom prst="rect">
            <a:avLst/>
          </a:prstGeom>
          <a:noFill/>
        </p:spPr>
        <p:txBody>
          <a:bodyPr wrap="square" rtlCol="0">
            <a:spAutoFit/>
          </a:bodyPr>
          <a:lstStyle/>
          <a:p>
            <a:pPr>
              <a:lnSpc>
                <a:spcPct val="150000"/>
              </a:lnSpc>
            </a:pPr>
            <a:r>
              <a:rPr lang="en-US" b="1" dirty="0">
                <a:latin typeface="Times New Roman" panose="02020603050405020304" pitchFamily="18" charset="0"/>
                <a:cs typeface="Times New Roman" panose="02020603050405020304" pitchFamily="18" charset="0"/>
              </a:rPr>
              <a:t>Generalized additive models (GAM)</a:t>
            </a: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Compared formulation containing variable coefficients for either day of year or location to formulations without variable coefficient terms</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Akaike’s Information Criterion (AIC) for selection </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Tweedie distribution with log link</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3ACB77B-B8C4-4CAB-9D57-3A90EFDDBDA0}"/>
                  </a:ext>
                </a:extLst>
              </p:cNvPr>
              <p:cNvSpPr txBox="1"/>
              <p:nvPr/>
            </p:nvSpPr>
            <p:spPr>
              <a:xfrm>
                <a:off x="791851" y="5610491"/>
                <a:ext cx="11117120" cy="338554"/>
              </a:xfrm>
              <a:prstGeom prst="rect">
                <a:avLst/>
              </a:prstGeom>
              <a:noFill/>
            </p:spPr>
            <p:txBody>
              <a:bodyPr wrap="square" rtlCol="0">
                <a:spAutoFit/>
              </a:bodyPr>
              <a:lstStyle/>
              <a:p>
                <a:pPr marL="1489075" indent="-1489075"/>
                <a:r>
                  <a:rPr lang="en-US" sz="1600" b="1" dirty="0">
                    <a:latin typeface="Times New Roman" panose="02020603050405020304" pitchFamily="18" charset="0"/>
                    <a:ea typeface="Calibri" panose="020F0502020204030204" pitchFamily="34" charset="0"/>
                    <a:cs typeface="Times New Roman" panose="02020603050405020304" pitchFamily="18" charset="0"/>
                  </a:rPr>
                  <a:t>Variable timing:</a:t>
                </a:r>
                <a14:m>
                  <m:oMath xmlns:m="http://schemas.openxmlformats.org/officeDocument/2006/math">
                    <m:r>
                      <a:rPr lang="en-US" sz="1600" b="1" i="0" smtClean="0">
                        <a:effectLst/>
                        <a:latin typeface="Cambria Math" panose="02040503050406030204" pitchFamily="18" charset="0"/>
                        <a:ea typeface="Calibri" panose="020F0502020204030204" pitchFamily="34" charset="0"/>
                        <a:cs typeface="Times New Roman" panose="02020603050405020304" pitchFamily="18" charset="0"/>
                      </a:rPr>
                      <m:t> </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𝑐𝑜𝑢𝑛𝑡</m:t>
                    </m:r>
                    <m:r>
                      <a:rPr lang="en-US" sz="1600" b="0" i="0" smtClean="0">
                        <a:effectLst/>
                        <a:latin typeface="Cambria Math" panose="02040503050406030204" pitchFamily="18" charset="0"/>
                        <a:ea typeface="Calibri" panose="020F0502020204030204" pitchFamily="34" charset="0"/>
                        <a:cs typeface="Times New Roman" panose="02020603050405020304" pitchFamily="18" charset="0"/>
                      </a:rPr>
                      <m:t>+1</m:t>
                    </m:r>
                    <m:r>
                      <a:rPr lang="en-US" sz="1600" smtClean="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1600" b="0" i="0" smtClean="0">
                        <a:latin typeface="Cambria Math" panose="02040503050406030204" pitchFamily="18" charset="0"/>
                        <a:ea typeface="Calibri" panose="020F0502020204030204" pitchFamily="34" charset="0"/>
                        <a:cs typeface="Times New Roman" panose="02020603050405020304" pitchFamily="18" charset="0"/>
                      </a:rPr>
                      <m:t>re</m:t>
                    </m:r>
                    <m:d>
                      <m:dPr>
                        <m:ctrlPr>
                          <a:rPr lang="en-US" sz="1600" i="1">
                            <a:latin typeface="Cambria Math" panose="02040503050406030204" pitchFamily="18" charset="0"/>
                            <a:ea typeface="Calibri" panose="020F0502020204030204" pitchFamily="34" charset="0"/>
                            <a:cs typeface="Times New Roman" panose="02020603050405020304" pitchFamily="18" charset="0"/>
                          </a:rPr>
                        </m:ctrlPr>
                      </m:dPr>
                      <m:e>
                        <m:r>
                          <a:rPr lang="en-US" sz="1600" i="1">
                            <a:latin typeface="Cambria Math" panose="02040503050406030204" pitchFamily="18" charset="0"/>
                            <a:ea typeface="Calibri" panose="020F0502020204030204" pitchFamily="34" charset="0"/>
                            <a:cs typeface="Times New Roman" panose="02020603050405020304" pitchFamily="18" charset="0"/>
                          </a:rPr>
                          <m:t>𝑦𝑒𝑎𝑟</m:t>
                        </m:r>
                      </m:e>
                    </m:d>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𝑠</m:t>
                    </m:r>
                    <m:d>
                      <m:dPr>
                        <m:ctrlPr>
                          <a:rPr lang="en-US" sz="1600" i="1">
                            <a:effectLst/>
                            <a:latin typeface="Cambria Math" panose="02040503050406030204" pitchFamily="18" charset="0"/>
                            <a:cs typeface="Times New Roman" panose="02020603050405020304" pitchFamily="18" charset="0"/>
                          </a:rPr>
                        </m:ctrlPr>
                      </m:dPr>
                      <m:e>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𝑙𝑜𝑐𝑎𝑡𝑖𝑜𝑛</m:t>
                        </m:r>
                      </m:e>
                    </m:d>
                    <m:r>
                      <a:rPr lang="en-US" sz="160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𝑠</m:t>
                    </m:r>
                    <m:d>
                      <m:dPr>
                        <m:ctrlPr>
                          <a:rPr lang="en-US" sz="1600" i="1">
                            <a:effectLst/>
                            <a:latin typeface="Cambria Math" panose="02040503050406030204" pitchFamily="18" charset="0"/>
                            <a:cs typeface="Times New Roman" panose="02020603050405020304" pitchFamily="18" charset="0"/>
                          </a:rPr>
                        </m:ctrlPr>
                      </m:dPr>
                      <m:e>
                        <m:r>
                          <a:rPr lang="en-US" sz="1600" b="0" i="1" smtClean="0">
                            <a:effectLst/>
                            <a:latin typeface="Cambria Math" panose="02040503050406030204" pitchFamily="18" charset="0"/>
                            <a:cs typeface="Times New Roman" panose="02020603050405020304" pitchFamily="18" charset="0"/>
                          </a:rPr>
                          <m:t>𝑑𝑎𝑦</m:t>
                        </m:r>
                        <m:r>
                          <a:rPr lang="en-US" sz="1600" b="0" i="1" smtClean="0">
                            <a:effectLst/>
                            <a:latin typeface="Cambria Math" panose="02040503050406030204" pitchFamily="18" charset="0"/>
                            <a:cs typeface="Times New Roman" panose="02020603050405020304" pitchFamily="18" charset="0"/>
                          </a:rPr>
                          <m:t> </m:t>
                        </m:r>
                        <m:r>
                          <a:rPr lang="en-US" sz="1600" b="0" i="1" smtClean="0">
                            <a:effectLst/>
                            <a:latin typeface="Cambria Math" panose="02040503050406030204" pitchFamily="18" charset="0"/>
                            <a:cs typeface="Times New Roman" panose="02020603050405020304" pitchFamily="18" charset="0"/>
                          </a:rPr>
                          <m:t>𝑜𝑓</m:t>
                        </m:r>
                        <m:r>
                          <a:rPr lang="en-US" sz="1600" b="0" i="1" smtClean="0">
                            <a:effectLst/>
                            <a:latin typeface="Cambria Math" panose="02040503050406030204" pitchFamily="18" charset="0"/>
                            <a:cs typeface="Times New Roman" panose="02020603050405020304" pitchFamily="18" charset="0"/>
                          </a:rPr>
                          <m:t> </m:t>
                        </m:r>
                        <m:r>
                          <a:rPr lang="en-US" sz="1600" b="0" i="1" smtClean="0">
                            <a:effectLst/>
                            <a:latin typeface="Cambria Math" panose="02040503050406030204" pitchFamily="18" charset="0"/>
                            <a:cs typeface="Times New Roman" panose="02020603050405020304" pitchFamily="18" charset="0"/>
                          </a:rPr>
                          <m:t>𝑦𝑒𝑎𝑟</m:t>
                        </m:r>
                      </m:e>
                    </m:d>
                    <m:r>
                      <a:rPr lang="en-US" sz="160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𝑠</m:t>
                    </m:r>
                    <m:d>
                      <m:dPr>
                        <m:ctrlPr>
                          <a:rPr lang="en-US" sz="1600" i="1">
                            <a:effectLst/>
                            <a:latin typeface="Cambria Math" panose="02040503050406030204" pitchFamily="18" charset="0"/>
                            <a:cs typeface="Times New Roman" panose="02020603050405020304" pitchFamily="18" charset="0"/>
                          </a:rPr>
                        </m:ctrlPr>
                      </m:dPr>
                      <m:e>
                        <m:r>
                          <a:rPr lang="en-US" sz="1600" b="0" i="1" smtClean="0">
                            <a:effectLst/>
                            <a:latin typeface="Cambria Math" panose="02040503050406030204" pitchFamily="18" charset="0"/>
                            <a:cs typeface="Times New Roman" panose="02020603050405020304" pitchFamily="18" charset="0"/>
                          </a:rPr>
                          <m:t>𝑆𝑆𝑇</m:t>
                        </m:r>
                      </m:e>
                    </m:d>
                    <m:r>
                      <a:rPr lang="en-US" sz="160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𝑠</m:t>
                    </m:r>
                    <m:d>
                      <m:dPr>
                        <m:ctrlPr>
                          <a:rPr lang="en-US" sz="1600" i="1">
                            <a:effectLst/>
                            <a:latin typeface="Cambria Math" panose="02040503050406030204" pitchFamily="18" charset="0"/>
                            <a:cs typeface="Times New Roman" panose="02020603050405020304" pitchFamily="18" charset="0"/>
                          </a:rPr>
                        </m:ctrlPr>
                      </m:dPr>
                      <m:e>
                        <m:r>
                          <a:rPr lang="en-US" sz="1600" b="0" i="1" smtClean="0">
                            <a:effectLst/>
                            <a:latin typeface="Cambria Math" panose="02040503050406030204" pitchFamily="18" charset="0"/>
                            <a:cs typeface="Times New Roman" panose="02020603050405020304" pitchFamily="18" charset="0"/>
                          </a:rPr>
                          <m:t>𝑆𝑆𝑆</m:t>
                        </m:r>
                      </m:e>
                    </m:d>
                    <m:r>
                      <a:rPr lang="en-US" sz="160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𝑠</m:t>
                    </m:r>
                    <m:r>
                      <a:rPr lang="en-US" sz="160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𝑑𝑎𝑦</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 </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𝑜𝑓</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 </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𝑦𝑒𝑎𝑟</m:t>
                    </m:r>
                    <m:r>
                      <a:rPr lang="en-US" sz="1600">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1600">
                        <a:effectLst/>
                        <a:latin typeface="Cambria Math" panose="02040503050406030204" pitchFamily="18" charset="0"/>
                        <a:ea typeface="Calibri" panose="020F0502020204030204" pitchFamily="34" charset="0"/>
                        <a:cs typeface="Times New Roman" panose="02020603050405020304" pitchFamily="18" charset="0"/>
                      </a:rPr>
                      <m:t>by</m:t>
                    </m:r>
                    <m:r>
                      <a:rPr lang="en-US" sz="1600">
                        <a:effectLst/>
                        <a:latin typeface="Cambria Math" panose="02040503050406030204" pitchFamily="18" charset="0"/>
                        <a:ea typeface="Calibri" panose="020F0502020204030204" pitchFamily="34" charset="0"/>
                        <a:cs typeface="Times New Roman" panose="02020603050405020304" pitchFamily="18" charset="0"/>
                      </a:rPr>
                      <m:t>=</m:t>
                    </m:r>
                    <m:r>
                      <a:rPr lang="en-US" sz="1600" i="1">
                        <a:effectLst/>
                        <a:latin typeface="Cambria Math" panose="02040503050406030204" pitchFamily="18" charset="0"/>
                        <a:ea typeface="Calibri" panose="020F0502020204030204" pitchFamily="34" charset="0"/>
                        <a:cs typeface="Times New Roman" panose="02020603050405020304" pitchFamily="18" charset="0"/>
                      </a:rPr>
                      <m:t>𝑇</m:t>
                    </m:r>
                    <m:r>
                      <a:rPr lang="en-US" sz="1600">
                        <a:effectLst/>
                        <a:latin typeface="Cambria Math" panose="02040503050406030204" pitchFamily="18" charset="0"/>
                        <a:ea typeface="Calibri" panose="020F0502020204030204" pitchFamily="34" charset="0"/>
                        <a:cs typeface="Times New Roman" panose="02020603050405020304" pitchFamily="18" charset="0"/>
                      </a:rPr>
                      <m:t>)</m:t>
                    </m:r>
                  </m:oMath>
                </a14:m>
                <a:endParaRPr lang="en-US" sz="1600" dirty="0"/>
              </a:p>
            </p:txBody>
          </p:sp>
        </mc:Choice>
        <mc:Fallback>
          <p:sp>
            <p:nvSpPr>
              <p:cNvPr id="6" name="TextBox 5">
                <a:extLst>
                  <a:ext uri="{FF2B5EF4-FFF2-40B4-BE49-F238E27FC236}">
                    <a16:creationId xmlns:a16="http://schemas.microsoft.com/office/drawing/2014/main" id="{03ACB77B-B8C4-4CAB-9D57-3A90EFDDBDA0}"/>
                  </a:ext>
                </a:extLst>
              </p:cNvPr>
              <p:cNvSpPr txBox="1">
                <a:spLocks noRot="1" noChangeAspect="1" noMove="1" noResize="1" noEditPoints="1" noAdjustHandles="1" noChangeArrowheads="1" noChangeShapeType="1" noTextEdit="1"/>
              </p:cNvSpPr>
              <p:nvPr/>
            </p:nvSpPr>
            <p:spPr>
              <a:xfrm>
                <a:off x="791851" y="5610491"/>
                <a:ext cx="11117120" cy="338554"/>
              </a:xfrm>
              <a:prstGeom prst="rect">
                <a:avLst/>
              </a:prstGeom>
              <a:blipFill>
                <a:blip r:embed="rId4"/>
                <a:stretch>
                  <a:fillRect l="-329" t="-7143" b="-19643"/>
                </a:stretch>
              </a:blipFill>
            </p:spPr>
            <p:txBody>
              <a:bodyPr/>
              <a:lstStyle/>
              <a:p>
                <a:r>
                  <a:rPr lang="en-US">
                    <a:noFill/>
                  </a:rPr>
                  <a:t> </a:t>
                </a:r>
              </a:p>
            </p:txBody>
          </p:sp>
        </mc:Fallback>
      </mc:AlternateContent>
      <p:graphicFrame>
        <p:nvGraphicFramePr>
          <p:cNvPr id="8" name="Table 8">
            <a:extLst>
              <a:ext uri="{FF2B5EF4-FFF2-40B4-BE49-F238E27FC236}">
                <a16:creationId xmlns:a16="http://schemas.microsoft.com/office/drawing/2014/main" id="{9AF7B3C6-15CD-A26F-CB82-E5360AE52889}"/>
              </a:ext>
            </a:extLst>
          </p:cNvPr>
          <p:cNvGraphicFramePr>
            <a:graphicFrameLocks noGrp="1"/>
          </p:cNvGraphicFramePr>
          <p:nvPr>
            <p:extLst>
              <p:ext uri="{D42A27DB-BD31-4B8C-83A1-F6EECF244321}">
                <p14:modId xmlns:p14="http://schemas.microsoft.com/office/powerpoint/2010/main" val="2473699374"/>
              </p:ext>
            </p:extLst>
          </p:nvPr>
        </p:nvGraphicFramePr>
        <p:xfrm>
          <a:off x="4771697" y="1520700"/>
          <a:ext cx="6470868" cy="3380150"/>
        </p:xfrm>
        <a:graphic>
          <a:graphicData uri="http://schemas.openxmlformats.org/drawingml/2006/table">
            <a:tbl>
              <a:tblPr firstRow="1" bandRow="1">
                <a:tableStyleId>{5C22544A-7EE6-4342-B048-85BDC9FD1C3A}</a:tableStyleId>
              </a:tblPr>
              <a:tblGrid>
                <a:gridCol w="1617717">
                  <a:extLst>
                    <a:ext uri="{9D8B030D-6E8A-4147-A177-3AD203B41FA5}">
                      <a16:colId xmlns:a16="http://schemas.microsoft.com/office/drawing/2014/main" val="1643915876"/>
                    </a:ext>
                  </a:extLst>
                </a:gridCol>
                <a:gridCol w="1617717">
                  <a:extLst>
                    <a:ext uri="{9D8B030D-6E8A-4147-A177-3AD203B41FA5}">
                      <a16:colId xmlns:a16="http://schemas.microsoft.com/office/drawing/2014/main" val="2365854280"/>
                    </a:ext>
                  </a:extLst>
                </a:gridCol>
                <a:gridCol w="1617717">
                  <a:extLst>
                    <a:ext uri="{9D8B030D-6E8A-4147-A177-3AD203B41FA5}">
                      <a16:colId xmlns:a16="http://schemas.microsoft.com/office/drawing/2014/main" val="1381748037"/>
                    </a:ext>
                  </a:extLst>
                </a:gridCol>
                <a:gridCol w="1617717">
                  <a:extLst>
                    <a:ext uri="{9D8B030D-6E8A-4147-A177-3AD203B41FA5}">
                      <a16:colId xmlns:a16="http://schemas.microsoft.com/office/drawing/2014/main" val="364114699"/>
                    </a:ext>
                  </a:extLst>
                </a:gridCol>
              </a:tblGrid>
              <a:tr h="338015">
                <a:tc>
                  <a:txBody>
                    <a:bodyPr/>
                    <a:lstStyle/>
                    <a:p>
                      <a:pPr algn="ctr"/>
                      <a:r>
                        <a:rPr lang="en-US" sz="1600" dirty="0">
                          <a:latin typeface="Times New Roman" panose="02020603050405020304" pitchFamily="18" charset="0"/>
                          <a:cs typeface="Times New Roman" panose="02020603050405020304" pitchFamily="18" charset="0"/>
                        </a:rPr>
                        <a:t>Species</a:t>
                      </a:r>
                    </a:p>
                  </a:txBody>
                  <a:tcPr/>
                </a:tc>
                <a:tc>
                  <a:txBody>
                    <a:bodyPr/>
                    <a:lstStyle/>
                    <a:p>
                      <a:pPr algn="ctr"/>
                      <a:r>
                        <a:rPr lang="en-US" sz="1600" dirty="0">
                          <a:latin typeface="Times New Roman" panose="02020603050405020304" pitchFamily="18" charset="0"/>
                          <a:cs typeface="Times New Roman" panose="02020603050405020304" pitchFamily="18" charset="0"/>
                        </a:rPr>
                        <a:t>Life Stage</a:t>
                      </a:r>
                    </a:p>
                  </a:txBody>
                  <a:tcPr/>
                </a:tc>
                <a:tc>
                  <a:txBody>
                    <a:bodyPr/>
                    <a:lstStyle/>
                    <a:p>
                      <a:pPr algn="ctr"/>
                      <a:r>
                        <a:rPr lang="en-US" sz="1600" dirty="0">
                          <a:latin typeface="Times New Roman" panose="02020603050405020304" pitchFamily="18" charset="0"/>
                          <a:cs typeface="Times New Roman" panose="02020603050405020304" pitchFamily="18" charset="0"/>
                        </a:rPr>
                        <a:t>Model</a:t>
                      </a:r>
                    </a:p>
                  </a:txBody>
                  <a:tcPr/>
                </a:tc>
                <a:tc>
                  <a:txBody>
                    <a:bodyPr/>
                    <a:lstStyle/>
                    <a:p>
                      <a:pPr algn="ctr"/>
                      <a:r>
                        <a:rPr lang="el-GR" sz="1600" dirty="0">
                          <a:latin typeface="Times New Roman" panose="02020603050405020304" pitchFamily="18" charset="0"/>
                          <a:cs typeface="Times New Roman" panose="02020603050405020304" pitchFamily="18" charset="0"/>
                        </a:rPr>
                        <a:t>Δ</a:t>
                      </a:r>
                      <a:r>
                        <a:rPr lang="en-US" sz="1600" dirty="0">
                          <a:latin typeface="Times New Roman" panose="02020603050405020304" pitchFamily="18" charset="0"/>
                          <a:cs typeface="Times New Roman" panose="02020603050405020304" pitchFamily="18" charset="0"/>
                        </a:rPr>
                        <a:t>AIC</a:t>
                      </a:r>
                    </a:p>
                  </a:txBody>
                  <a:tcPr/>
                </a:tc>
                <a:extLst>
                  <a:ext uri="{0D108BD9-81ED-4DB2-BD59-A6C34878D82A}">
                    <a16:rowId xmlns:a16="http://schemas.microsoft.com/office/drawing/2014/main" val="2196075756"/>
                  </a:ext>
                </a:extLst>
              </a:tr>
              <a:tr h="338015">
                <a:tc rowSpan="2">
                  <a:txBody>
                    <a:bodyPr/>
                    <a:lstStyle/>
                    <a:p>
                      <a:pPr algn="ctr"/>
                      <a:r>
                        <a:rPr lang="en-US" sz="1600" dirty="0">
                          <a:latin typeface="Times New Roman" panose="02020603050405020304" pitchFamily="18" charset="0"/>
                          <a:cs typeface="Times New Roman" panose="02020603050405020304" pitchFamily="18" charset="0"/>
                        </a:rPr>
                        <a:t>Walleye Pollock</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Eggs</a:t>
                      </a:r>
                    </a:p>
                  </a:txBody>
                  <a:tcPr/>
                </a:tc>
                <a:tc>
                  <a:txBody>
                    <a:bodyPr/>
                    <a:lstStyle/>
                    <a:p>
                      <a:pPr algn="ctr"/>
                      <a:r>
                        <a:rPr lang="en-US" sz="1600" dirty="0">
                          <a:latin typeface="Times New Roman" panose="02020603050405020304" pitchFamily="18" charset="0"/>
                          <a:cs typeface="Times New Roman" panose="02020603050405020304" pitchFamily="18" charset="0"/>
                        </a:rPr>
                        <a:t>location</a:t>
                      </a:r>
                    </a:p>
                  </a:txBody>
                  <a:tcPr/>
                </a:tc>
                <a:tc>
                  <a:txBody>
                    <a:bodyPr/>
                    <a:lstStyle/>
                    <a:p>
                      <a:pPr algn="ctr"/>
                      <a:r>
                        <a:rPr lang="en-US" sz="1600" dirty="0">
                          <a:latin typeface="Times New Roman" panose="02020603050405020304" pitchFamily="18" charset="0"/>
                          <a:cs typeface="Times New Roman" panose="02020603050405020304" pitchFamily="18" charset="0"/>
                        </a:rPr>
                        <a:t>253</a:t>
                      </a:r>
                    </a:p>
                  </a:txBody>
                  <a:tcPr/>
                </a:tc>
                <a:extLst>
                  <a:ext uri="{0D108BD9-81ED-4DB2-BD59-A6C34878D82A}">
                    <a16:rowId xmlns:a16="http://schemas.microsoft.com/office/drawing/2014/main" val="918845730"/>
                  </a:ext>
                </a:extLst>
              </a:tr>
              <a:tr h="338015">
                <a:tc vMerge="1">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Larvae</a:t>
                      </a:r>
                    </a:p>
                  </a:txBody>
                  <a:tcPr/>
                </a:tc>
                <a:tc>
                  <a:txBody>
                    <a:bodyPr/>
                    <a:lstStyle/>
                    <a:p>
                      <a:pPr algn="ctr"/>
                      <a:r>
                        <a:rPr lang="en-US" sz="1600" dirty="0">
                          <a:latin typeface="Times New Roman" panose="02020603050405020304" pitchFamily="18" charset="0"/>
                          <a:cs typeface="Times New Roman" panose="02020603050405020304" pitchFamily="18" charset="0"/>
                        </a:rPr>
                        <a:t>location</a:t>
                      </a:r>
                    </a:p>
                  </a:txBody>
                  <a:tcPr/>
                </a:tc>
                <a:tc>
                  <a:txBody>
                    <a:bodyPr/>
                    <a:lstStyle/>
                    <a:p>
                      <a:pPr algn="ctr"/>
                      <a:r>
                        <a:rPr lang="en-US" sz="1600" dirty="0">
                          <a:latin typeface="Times New Roman" panose="02020603050405020304" pitchFamily="18" charset="0"/>
                          <a:cs typeface="Times New Roman" panose="02020603050405020304" pitchFamily="18" charset="0"/>
                        </a:rPr>
                        <a:t>279</a:t>
                      </a:r>
                    </a:p>
                  </a:txBody>
                  <a:tcPr/>
                </a:tc>
                <a:extLst>
                  <a:ext uri="{0D108BD9-81ED-4DB2-BD59-A6C34878D82A}">
                    <a16:rowId xmlns:a16="http://schemas.microsoft.com/office/drawing/2014/main" val="3998494659"/>
                  </a:ext>
                </a:extLst>
              </a:tr>
              <a:tr h="338015">
                <a:tc rowSpan="2">
                  <a:txBody>
                    <a:bodyPr/>
                    <a:lstStyle/>
                    <a:p>
                      <a:pPr algn="ctr"/>
                      <a:r>
                        <a:rPr lang="en-US" sz="1600" dirty="0">
                          <a:latin typeface="Times New Roman" panose="02020603050405020304" pitchFamily="18" charset="0"/>
                          <a:cs typeface="Times New Roman" panose="02020603050405020304" pitchFamily="18" charset="0"/>
                        </a:rPr>
                        <a:t>Flathead Sole</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Eggs</a:t>
                      </a:r>
                    </a:p>
                  </a:txBody>
                  <a:tcPr/>
                </a:tc>
                <a:tc>
                  <a:txBody>
                    <a:bodyPr/>
                    <a:lstStyle/>
                    <a:p>
                      <a:pPr algn="ctr"/>
                      <a:r>
                        <a:rPr lang="en-US" sz="1600" dirty="0">
                          <a:latin typeface="Times New Roman" panose="02020603050405020304" pitchFamily="18" charset="0"/>
                          <a:cs typeface="Times New Roman" panose="02020603050405020304" pitchFamily="18" charset="0"/>
                        </a:rPr>
                        <a:t>location</a:t>
                      </a:r>
                    </a:p>
                  </a:txBody>
                  <a:tcPr/>
                </a:tc>
                <a:tc>
                  <a:txBody>
                    <a:bodyPr/>
                    <a:lstStyle/>
                    <a:p>
                      <a:pPr algn="ctr"/>
                      <a:r>
                        <a:rPr lang="en-US" sz="1600" dirty="0">
                          <a:latin typeface="Times New Roman" panose="02020603050405020304" pitchFamily="18" charset="0"/>
                          <a:cs typeface="Times New Roman" panose="02020603050405020304" pitchFamily="18" charset="0"/>
                        </a:rPr>
                        <a:t>401</a:t>
                      </a:r>
                    </a:p>
                  </a:txBody>
                  <a:tcPr/>
                </a:tc>
                <a:extLst>
                  <a:ext uri="{0D108BD9-81ED-4DB2-BD59-A6C34878D82A}">
                    <a16:rowId xmlns:a16="http://schemas.microsoft.com/office/drawing/2014/main" val="3049331343"/>
                  </a:ext>
                </a:extLst>
              </a:tr>
              <a:tr h="338015">
                <a:tc vMerge="1">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Larvae</a:t>
                      </a:r>
                    </a:p>
                  </a:txBody>
                  <a:tcPr/>
                </a:tc>
                <a:tc>
                  <a:txBody>
                    <a:bodyPr/>
                    <a:lstStyle/>
                    <a:p>
                      <a:pPr algn="ctr"/>
                      <a:r>
                        <a:rPr lang="en-US" sz="1600" dirty="0">
                          <a:latin typeface="Times New Roman" panose="02020603050405020304" pitchFamily="18" charset="0"/>
                          <a:cs typeface="Times New Roman" panose="02020603050405020304" pitchFamily="18" charset="0"/>
                        </a:rPr>
                        <a:t>location</a:t>
                      </a:r>
                    </a:p>
                  </a:txBody>
                  <a:tcPr/>
                </a:tc>
                <a:tc>
                  <a:txBody>
                    <a:bodyPr/>
                    <a:lstStyle/>
                    <a:p>
                      <a:pPr algn="ctr"/>
                      <a:r>
                        <a:rPr lang="en-US" sz="1600" dirty="0">
                          <a:latin typeface="Times New Roman" panose="02020603050405020304" pitchFamily="18" charset="0"/>
                          <a:cs typeface="Times New Roman" panose="02020603050405020304" pitchFamily="18" charset="0"/>
                        </a:rPr>
                        <a:t>85</a:t>
                      </a:r>
                    </a:p>
                  </a:txBody>
                  <a:tcPr/>
                </a:tc>
                <a:extLst>
                  <a:ext uri="{0D108BD9-81ED-4DB2-BD59-A6C34878D82A}">
                    <a16:rowId xmlns:a16="http://schemas.microsoft.com/office/drawing/2014/main" val="3373151534"/>
                  </a:ext>
                </a:extLst>
              </a:tr>
              <a:tr h="338015">
                <a:tc rowSpan="2">
                  <a:txBody>
                    <a:bodyPr/>
                    <a:lstStyle/>
                    <a:p>
                      <a:pPr algn="ctr"/>
                      <a:r>
                        <a:rPr lang="en-US" sz="1600" dirty="0">
                          <a:latin typeface="Times New Roman" panose="02020603050405020304" pitchFamily="18" charset="0"/>
                          <a:cs typeface="Times New Roman" panose="02020603050405020304" pitchFamily="18" charset="0"/>
                        </a:rPr>
                        <a:t>Alaska Plaice</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Eggs</a:t>
                      </a:r>
                    </a:p>
                  </a:txBody>
                  <a:tcPr/>
                </a:tc>
                <a:tc>
                  <a:txBody>
                    <a:bodyPr/>
                    <a:lstStyle/>
                    <a:p>
                      <a:pPr algn="ctr"/>
                      <a:r>
                        <a:rPr lang="en-US" sz="1600" dirty="0">
                          <a:latin typeface="Times New Roman" panose="02020603050405020304" pitchFamily="18" charset="0"/>
                          <a:cs typeface="Times New Roman" panose="02020603050405020304" pitchFamily="18" charset="0"/>
                        </a:rPr>
                        <a:t>location</a:t>
                      </a:r>
                    </a:p>
                  </a:txBody>
                  <a:tcPr/>
                </a:tc>
                <a:tc>
                  <a:txBody>
                    <a:bodyPr/>
                    <a:lstStyle/>
                    <a:p>
                      <a:pPr algn="ctr"/>
                      <a:r>
                        <a:rPr lang="en-US" sz="1600" dirty="0">
                          <a:latin typeface="Times New Roman" panose="02020603050405020304" pitchFamily="18" charset="0"/>
                          <a:cs typeface="Times New Roman" panose="02020603050405020304" pitchFamily="18" charset="0"/>
                        </a:rPr>
                        <a:t>391</a:t>
                      </a:r>
                    </a:p>
                  </a:txBody>
                  <a:tcPr/>
                </a:tc>
                <a:extLst>
                  <a:ext uri="{0D108BD9-81ED-4DB2-BD59-A6C34878D82A}">
                    <a16:rowId xmlns:a16="http://schemas.microsoft.com/office/drawing/2014/main" val="2716146357"/>
                  </a:ext>
                </a:extLst>
              </a:tr>
              <a:tr h="338015">
                <a:tc vMerge="1">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Larvae</a:t>
                      </a:r>
                    </a:p>
                  </a:txBody>
                  <a:tcPr/>
                </a:tc>
                <a:tc>
                  <a:txBody>
                    <a:bodyPr/>
                    <a:lstStyle/>
                    <a:p>
                      <a:pPr algn="ctr"/>
                      <a:r>
                        <a:rPr lang="en-US" sz="1600" dirty="0">
                          <a:latin typeface="Times New Roman" panose="02020603050405020304" pitchFamily="18" charset="0"/>
                          <a:cs typeface="Times New Roman" panose="02020603050405020304" pitchFamily="18" charset="0"/>
                        </a:rPr>
                        <a:t>location</a:t>
                      </a:r>
                    </a:p>
                  </a:txBody>
                  <a:tcPr/>
                </a:tc>
                <a:tc>
                  <a:txBody>
                    <a:bodyPr/>
                    <a:lstStyle/>
                    <a:p>
                      <a:pPr algn="ctr"/>
                      <a:r>
                        <a:rPr lang="en-US" sz="1600" dirty="0">
                          <a:latin typeface="Times New Roman" panose="02020603050405020304" pitchFamily="18" charset="0"/>
                          <a:cs typeface="Times New Roman" panose="02020603050405020304" pitchFamily="18" charset="0"/>
                        </a:rPr>
                        <a:t>233</a:t>
                      </a:r>
                    </a:p>
                  </a:txBody>
                  <a:tcPr/>
                </a:tc>
                <a:extLst>
                  <a:ext uri="{0D108BD9-81ED-4DB2-BD59-A6C34878D82A}">
                    <a16:rowId xmlns:a16="http://schemas.microsoft.com/office/drawing/2014/main" val="1381370908"/>
                  </a:ext>
                </a:extLst>
              </a:tr>
              <a:tr h="338015">
                <a:tc>
                  <a:txBody>
                    <a:bodyPr/>
                    <a:lstStyle/>
                    <a:p>
                      <a:pPr algn="ctr"/>
                      <a:r>
                        <a:rPr lang="en-US" sz="1600" dirty="0">
                          <a:latin typeface="Times New Roman" panose="02020603050405020304" pitchFamily="18" charset="0"/>
                          <a:cs typeface="Times New Roman" panose="02020603050405020304" pitchFamily="18" charset="0"/>
                        </a:rPr>
                        <a:t>Yellowfin Sole</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Larvae</a:t>
                      </a:r>
                    </a:p>
                  </a:txBody>
                  <a:tcPr/>
                </a:tc>
                <a:tc>
                  <a:txBody>
                    <a:bodyPr/>
                    <a:lstStyle/>
                    <a:p>
                      <a:pPr algn="ctr"/>
                      <a:r>
                        <a:rPr lang="en-US" sz="1600" dirty="0">
                          <a:latin typeface="Times New Roman" panose="02020603050405020304" pitchFamily="18" charset="0"/>
                          <a:cs typeface="Times New Roman" panose="02020603050405020304" pitchFamily="18" charset="0"/>
                        </a:rPr>
                        <a:t>location</a:t>
                      </a:r>
                    </a:p>
                  </a:txBody>
                  <a:tcPr/>
                </a:tc>
                <a:tc>
                  <a:txBody>
                    <a:bodyPr/>
                    <a:lstStyle/>
                    <a:p>
                      <a:pPr algn="ctr"/>
                      <a:r>
                        <a:rPr lang="en-US" sz="1600" dirty="0">
                          <a:latin typeface="Times New Roman" panose="02020603050405020304" pitchFamily="18" charset="0"/>
                          <a:cs typeface="Times New Roman" panose="02020603050405020304" pitchFamily="18" charset="0"/>
                        </a:rPr>
                        <a:t>237</a:t>
                      </a:r>
                    </a:p>
                  </a:txBody>
                  <a:tcPr/>
                </a:tc>
                <a:extLst>
                  <a:ext uri="{0D108BD9-81ED-4DB2-BD59-A6C34878D82A}">
                    <a16:rowId xmlns:a16="http://schemas.microsoft.com/office/drawing/2014/main" val="3618739452"/>
                  </a:ext>
                </a:extLst>
              </a:tr>
              <a:tr h="338015">
                <a:tc>
                  <a:txBody>
                    <a:bodyPr/>
                    <a:lstStyle/>
                    <a:p>
                      <a:pPr algn="ctr"/>
                      <a:r>
                        <a:rPr lang="en-US" sz="1600" dirty="0">
                          <a:latin typeface="Times New Roman" panose="02020603050405020304" pitchFamily="18" charset="0"/>
                          <a:cs typeface="Times New Roman" panose="02020603050405020304" pitchFamily="18" charset="0"/>
                        </a:rPr>
                        <a:t>N. Rock Sole</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Larvae</a:t>
                      </a:r>
                    </a:p>
                  </a:txBody>
                  <a:tcPr/>
                </a:tc>
                <a:tc>
                  <a:txBody>
                    <a:bodyPr/>
                    <a:lstStyle/>
                    <a:p>
                      <a:pPr algn="ctr"/>
                      <a:r>
                        <a:rPr lang="en-US" sz="1600" dirty="0">
                          <a:latin typeface="Times New Roman" panose="02020603050405020304" pitchFamily="18" charset="0"/>
                          <a:cs typeface="Times New Roman" panose="02020603050405020304" pitchFamily="18" charset="0"/>
                        </a:rPr>
                        <a:t>location</a:t>
                      </a:r>
                    </a:p>
                  </a:txBody>
                  <a:tcPr/>
                </a:tc>
                <a:tc>
                  <a:txBody>
                    <a:bodyPr/>
                    <a:lstStyle/>
                    <a:p>
                      <a:pPr algn="ctr"/>
                      <a:r>
                        <a:rPr lang="en-US" sz="1600" dirty="0">
                          <a:latin typeface="Times New Roman" panose="02020603050405020304" pitchFamily="18" charset="0"/>
                          <a:cs typeface="Times New Roman" panose="02020603050405020304" pitchFamily="18" charset="0"/>
                        </a:rPr>
                        <a:t>110</a:t>
                      </a:r>
                    </a:p>
                  </a:txBody>
                  <a:tcPr/>
                </a:tc>
                <a:extLst>
                  <a:ext uri="{0D108BD9-81ED-4DB2-BD59-A6C34878D82A}">
                    <a16:rowId xmlns:a16="http://schemas.microsoft.com/office/drawing/2014/main" val="255849972"/>
                  </a:ext>
                </a:extLst>
              </a:tr>
              <a:tr h="338015">
                <a:tc>
                  <a:txBody>
                    <a:bodyPr/>
                    <a:lstStyle/>
                    <a:p>
                      <a:pPr algn="ctr"/>
                      <a:r>
                        <a:rPr lang="en-US" sz="1600" dirty="0">
                          <a:latin typeface="Times New Roman" panose="02020603050405020304" pitchFamily="18" charset="0"/>
                          <a:cs typeface="Times New Roman" panose="02020603050405020304" pitchFamily="18" charset="0"/>
                        </a:rPr>
                        <a:t>Pacific Cod</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Larvae</a:t>
                      </a:r>
                    </a:p>
                  </a:txBody>
                  <a:tcPr/>
                </a:tc>
                <a:tc>
                  <a:txBody>
                    <a:bodyPr/>
                    <a:lstStyle/>
                    <a:p>
                      <a:pPr algn="ctr"/>
                      <a:r>
                        <a:rPr lang="en-US" sz="1600" dirty="0">
                          <a:latin typeface="Times New Roman" panose="02020603050405020304" pitchFamily="18" charset="0"/>
                          <a:cs typeface="Times New Roman" panose="02020603050405020304" pitchFamily="18" charset="0"/>
                        </a:rPr>
                        <a:t>timing</a:t>
                      </a:r>
                    </a:p>
                  </a:txBody>
                  <a:tcPr/>
                </a:tc>
                <a:tc>
                  <a:txBody>
                    <a:bodyPr/>
                    <a:lstStyle/>
                    <a:p>
                      <a:pPr algn="ctr"/>
                      <a:r>
                        <a:rPr lang="en-US" sz="1600" dirty="0">
                          <a:latin typeface="Times New Roman" panose="02020603050405020304" pitchFamily="18" charset="0"/>
                          <a:cs typeface="Times New Roman" panose="02020603050405020304" pitchFamily="18" charset="0"/>
                        </a:rPr>
                        <a:t>141</a:t>
                      </a:r>
                    </a:p>
                  </a:txBody>
                  <a:tcPr/>
                </a:tc>
                <a:extLst>
                  <a:ext uri="{0D108BD9-81ED-4DB2-BD59-A6C34878D82A}">
                    <a16:rowId xmlns:a16="http://schemas.microsoft.com/office/drawing/2014/main" val="2824818859"/>
                  </a:ext>
                </a:extLst>
              </a:tr>
            </a:tbl>
          </a:graphicData>
        </a:graphic>
      </p:graphicFrame>
    </p:spTree>
    <p:extLst>
      <p:ext uri="{BB962C8B-B14F-4D97-AF65-F5344CB8AC3E}">
        <p14:creationId xmlns:p14="http://schemas.microsoft.com/office/powerpoint/2010/main" val="3665239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0BD1B0E3-BB9B-FF32-A6CE-86B1ED371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6682" y="673713"/>
            <a:ext cx="8518635" cy="2555590"/>
          </a:xfrm>
          <a:prstGeom prst="rect">
            <a:avLst/>
          </a:prstGeom>
        </p:spPr>
      </p:pic>
      <p:pic>
        <p:nvPicPr>
          <p:cNvPr id="5" name="Picture 4" descr="Chart, line chart, histogram&#10;&#10;Description automatically generated">
            <a:extLst>
              <a:ext uri="{FF2B5EF4-FFF2-40B4-BE49-F238E27FC236}">
                <a16:creationId xmlns:a16="http://schemas.microsoft.com/office/drawing/2014/main" id="{C0BF0F5A-1682-EB42-1825-86A32983D4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6682" y="4067502"/>
            <a:ext cx="8518635" cy="2555591"/>
          </a:xfrm>
          <a:prstGeom prst="rect">
            <a:avLst/>
          </a:prstGeom>
        </p:spPr>
      </p:pic>
      <p:sp>
        <p:nvSpPr>
          <p:cNvPr id="6" name="Title 1">
            <a:extLst>
              <a:ext uri="{FF2B5EF4-FFF2-40B4-BE49-F238E27FC236}">
                <a16:creationId xmlns:a16="http://schemas.microsoft.com/office/drawing/2014/main" id="{CF21617A-230E-0B93-F349-D9C2C9B0D50B}"/>
              </a:ext>
            </a:extLst>
          </p:cNvPr>
          <p:cNvSpPr txBox="1">
            <a:spLocks/>
          </p:cNvSpPr>
          <p:nvPr/>
        </p:nvSpPr>
        <p:spPr>
          <a:xfrm>
            <a:off x="3747642" y="115721"/>
            <a:ext cx="4604523" cy="5385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Times New Roman" panose="02020603050405020304" pitchFamily="18" charset="0"/>
                <a:cs typeface="Times New Roman" panose="02020603050405020304" pitchFamily="18" charset="0"/>
              </a:rPr>
              <a:t>Walleye Pollock Eggs</a:t>
            </a:r>
          </a:p>
        </p:txBody>
      </p:sp>
      <p:sp>
        <p:nvSpPr>
          <p:cNvPr id="7" name="Title 1">
            <a:extLst>
              <a:ext uri="{FF2B5EF4-FFF2-40B4-BE49-F238E27FC236}">
                <a16:creationId xmlns:a16="http://schemas.microsoft.com/office/drawing/2014/main" id="{7FF47C29-A83F-A406-861C-904751E82A17}"/>
              </a:ext>
            </a:extLst>
          </p:cNvPr>
          <p:cNvSpPr txBox="1">
            <a:spLocks/>
          </p:cNvSpPr>
          <p:nvPr/>
        </p:nvSpPr>
        <p:spPr>
          <a:xfrm>
            <a:off x="3900042" y="3429000"/>
            <a:ext cx="4604523" cy="5385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Times New Roman" panose="02020603050405020304" pitchFamily="18" charset="0"/>
                <a:cs typeface="Times New Roman" panose="02020603050405020304" pitchFamily="18" charset="0"/>
              </a:rPr>
              <a:t>Walleye Pollock Larvae</a:t>
            </a:r>
          </a:p>
        </p:txBody>
      </p:sp>
      <p:pic>
        <p:nvPicPr>
          <p:cNvPr id="2050" name="Picture 2" descr="Alaska Pollock | NOAA Fisheries">
            <a:extLst>
              <a:ext uri="{FF2B5EF4-FFF2-40B4-BE49-F238E27FC236}">
                <a16:creationId xmlns:a16="http://schemas.microsoft.com/office/drawing/2014/main" id="{2AFC0ACC-25EC-A3D8-2763-119AB342EF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2959" y="-175702"/>
            <a:ext cx="1679944" cy="112136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301 Orange Fish Eggs Illustrations &amp; Clip Art - iStock">
            <a:extLst>
              <a:ext uri="{FF2B5EF4-FFF2-40B4-BE49-F238E27FC236}">
                <a16:creationId xmlns:a16="http://schemas.microsoft.com/office/drawing/2014/main" id="{D3A4DE35-6619-D7D9-DDA0-544DD52827F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7878" b="15555"/>
          <a:stretch/>
        </p:blipFill>
        <p:spPr bwMode="auto">
          <a:xfrm>
            <a:off x="7933045" y="115721"/>
            <a:ext cx="838240" cy="557992"/>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Fish larvae Images, Stock Photos &amp; Vectors | Shutterstock">
            <a:extLst>
              <a:ext uri="{FF2B5EF4-FFF2-40B4-BE49-F238E27FC236}">
                <a16:creationId xmlns:a16="http://schemas.microsoft.com/office/drawing/2014/main" id="{B85C302B-3274-87A6-BEF3-6F097CCFCDF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7143"/>
          <a:stretch/>
        </p:blipFill>
        <p:spPr bwMode="auto">
          <a:xfrm>
            <a:off x="8352165" y="3628699"/>
            <a:ext cx="823733" cy="20185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Alaska Pollock | NOAA Fisheries">
            <a:extLst>
              <a:ext uri="{FF2B5EF4-FFF2-40B4-BE49-F238E27FC236}">
                <a16:creationId xmlns:a16="http://schemas.microsoft.com/office/drawing/2014/main" id="{E9A04475-AA72-347B-6B36-6C5385A863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2959" y="3137577"/>
            <a:ext cx="1679944" cy="1121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654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CB38EA47-7141-62A0-C0F0-1C2298A805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592" y="1029135"/>
            <a:ext cx="5396060" cy="5396060"/>
          </a:xfrm>
          <a:prstGeom prst="rect">
            <a:avLst/>
          </a:prstGeom>
        </p:spPr>
      </p:pic>
      <p:pic>
        <p:nvPicPr>
          <p:cNvPr id="5" name="Picture 4" descr="Chart&#10;&#10;Description automatically generated">
            <a:extLst>
              <a:ext uri="{FF2B5EF4-FFF2-40B4-BE49-F238E27FC236}">
                <a16:creationId xmlns:a16="http://schemas.microsoft.com/office/drawing/2014/main" id="{1A818611-199B-3B17-D5A7-361FE3DC3A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599" y="1029135"/>
            <a:ext cx="5396060" cy="5396060"/>
          </a:xfrm>
          <a:prstGeom prst="rect">
            <a:avLst/>
          </a:prstGeom>
        </p:spPr>
      </p:pic>
      <p:sp>
        <p:nvSpPr>
          <p:cNvPr id="6" name="Title 1">
            <a:extLst>
              <a:ext uri="{FF2B5EF4-FFF2-40B4-BE49-F238E27FC236}">
                <a16:creationId xmlns:a16="http://schemas.microsoft.com/office/drawing/2014/main" id="{74AB9612-4C15-855D-2F6C-DFCE1C8200B3}"/>
              </a:ext>
            </a:extLst>
          </p:cNvPr>
          <p:cNvSpPr txBox="1">
            <a:spLocks/>
          </p:cNvSpPr>
          <p:nvPr/>
        </p:nvSpPr>
        <p:spPr>
          <a:xfrm>
            <a:off x="986765" y="366277"/>
            <a:ext cx="5015060" cy="6640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Times New Roman" panose="02020603050405020304" pitchFamily="18" charset="0"/>
                <a:cs typeface="Times New Roman" panose="02020603050405020304" pitchFamily="18" charset="0"/>
              </a:rPr>
              <a:t>Walleye Pollock Eggs</a:t>
            </a:r>
          </a:p>
        </p:txBody>
      </p:sp>
      <p:sp>
        <p:nvSpPr>
          <p:cNvPr id="9" name="Title 1">
            <a:extLst>
              <a:ext uri="{FF2B5EF4-FFF2-40B4-BE49-F238E27FC236}">
                <a16:creationId xmlns:a16="http://schemas.microsoft.com/office/drawing/2014/main" id="{6C9CCC16-3426-2CAA-E5D0-B840964287CD}"/>
              </a:ext>
            </a:extLst>
          </p:cNvPr>
          <p:cNvSpPr txBox="1">
            <a:spLocks/>
          </p:cNvSpPr>
          <p:nvPr/>
        </p:nvSpPr>
        <p:spPr>
          <a:xfrm>
            <a:off x="6987066" y="366277"/>
            <a:ext cx="5082342" cy="6640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Times New Roman" panose="02020603050405020304" pitchFamily="18" charset="0"/>
                <a:cs typeface="Times New Roman" panose="02020603050405020304" pitchFamily="18" charset="0"/>
              </a:rPr>
              <a:t>Walleye Pollock Larvae</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3B7D2800-19C1-FAB0-6FEA-5EF23BF028E9}"/>
                  </a:ext>
                </a:extLst>
              </p:cNvPr>
              <p:cNvSpPr txBox="1"/>
              <p:nvPr/>
            </p:nvSpPr>
            <p:spPr>
              <a:xfrm>
                <a:off x="885110" y="6491723"/>
                <a:ext cx="10888519" cy="338554"/>
              </a:xfrm>
              <a:prstGeom prst="rect">
                <a:avLst/>
              </a:prstGeom>
              <a:noFill/>
            </p:spPr>
            <p:txBody>
              <a:bodyPr wrap="square" rtlCol="0">
                <a:spAutoFit/>
              </a:bodyPr>
              <a:lstStyle/>
              <a:p>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Variable location: </a:t>
                </a:r>
                <a14:m>
                  <m:oMath xmlns:m="http://schemas.openxmlformats.org/officeDocument/2006/math">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𝑐𝑜𝑢𝑛𝑡</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+1</m:t>
                    </m:r>
                    <m:r>
                      <a:rPr lang="en-US" sz="1600" smtClean="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1600" b="0" i="0" smtClean="0">
                        <a:effectLst/>
                        <a:latin typeface="Cambria Math" panose="02040503050406030204" pitchFamily="18" charset="0"/>
                        <a:ea typeface="Calibri" panose="020F0502020204030204" pitchFamily="34" charset="0"/>
                        <a:cs typeface="Times New Roman" panose="02020603050405020304" pitchFamily="18" charset="0"/>
                      </a:rPr>
                      <m:t>re</m:t>
                    </m:r>
                    <m:d>
                      <m:dPr>
                        <m:ctrlP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𝑦𝑒𝑎𝑟</m:t>
                        </m:r>
                      </m:e>
                    </m:d>
                    <m:r>
                      <a:rPr lang="en-US" sz="1600" b="0" i="0"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𝑠</m:t>
                    </m:r>
                    <m:d>
                      <m:dPr>
                        <m:ctrlPr>
                          <a:rPr lang="en-US" sz="1600" i="1">
                            <a:effectLst/>
                            <a:latin typeface="Cambria Math" panose="02040503050406030204" pitchFamily="18" charset="0"/>
                            <a:cs typeface="Times New Roman" panose="02020603050405020304" pitchFamily="18" charset="0"/>
                          </a:rPr>
                        </m:ctrlPr>
                      </m:dPr>
                      <m:e>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𝑙𝑜𝑐𝑎𝑡𝑖𝑜𝑛</m:t>
                        </m:r>
                      </m:e>
                    </m:d>
                    <m:r>
                      <a:rPr lang="en-US" sz="160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𝑠</m:t>
                    </m:r>
                    <m:d>
                      <m:dPr>
                        <m:ctrlPr>
                          <a:rPr lang="en-US" sz="1600" i="1">
                            <a:effectLst/>
                            <a:latin typeface="Cambria Math" panose="02040503050406030204" pitchFamily="18" charset="0"/>
                            <a:cs typeface="Times New Roman" panose="02020603050405020304" pitchFamily="18" charset="0"/>
                          </a:rPr>
                        </m:ctrlPr>
                      </m:dPr>
                      <m:e>
                        <m:r>
                          <a:rPr lang="en-US" sz="1600" b="0" i="1" smtClean="0">
                            <a:effectLst/>
                            <a:latin typeface="Cambria Math" panose="02040503050406030204" pitchFamily="18" charset="0"/>
                            <a:cs typeface="Times New Roman" panose="02020603050405020304" pitchFamily="18" charset="0"/>
                          </a:rPr>
                          <m:t>𝑑𝑎𝑦</m:t>
                        </m:r>
                        <m:r>
                          <a:rPr lang="en-US" sz="1600" b="0" i="1" smtClean="0">
                            <a:effectLst/>
                            <a:latin typeface="Cambria Math" panose="02040503050406030204" pitchFamily="18" charset="0"/>
                            <a:cs typeface="Times New Roman" panose="02020603050405020304" pitchFamily="18" charset="0"/>
                          </a:rPr>
                          <m:t> </m:t>
                        </m:r>
                        <m:r>
                          <a:rPr lang="en-US" sz="1600" b="0" i="1" smtClean="0">
                            <a:effectLst/>
                            <a:latin typeface="Cambria Math" panose="02040503050406030204" pitchFamily="18" charset="0"/>
                            <a:cs typeface="Times New Roman" panose="02020603050405020304" pitchFamily="18" charset="0"/>
                          </a:rPr>
                          <m:t>𝑜𝑓</m:t>
                        </m:r>
                        <m:r>
                          <a:rPr lang="en-US" sz="1600" b="0" i="1" smtClean="0">
                            <a:effectLst/>
                            <a:latin typeface="Cambria Math" panose="02040503050406030204" pitchFamily="18" charset="0"/>
                            <a:cs typeface="Times New Roman" panose="02020603050405020304" pitchFamily="18" charset="0"/>
                          </a:rPr>
                          <m:t> </m:t>
                        </m:r>
                        <m:r>
                          <a:rPr lang="en-US" sz="1600" b="0" i="1" smtClean="0">
                            <a:effectLst/>
                            <a:latin typeface="Cambria Math" panose="02040503050406030204" pitchFamily="18" charset="0"/>
                            <a:cs typeface="Times New Roman" panose="02020603050405020304" pitchFamily="18" charset="0"/>
                          </a:rPr>
                          <m:t>𝑦𝑒𝑎𝑟</m:t>
                        </m:r>
                      </m:e>
                    </m:d>
                    <m:r>
                      <a:rPr lang="en-US" sz="160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𝑠</m:t>
                    </m:r>
                    <m:d>
                      <m:dPr>
                        <m:ctrlPr>
                          <a:rPr lang="en-US" sz="1600" i="1">
                            <a:effectLst/>
                            <a:latin typeface="Cambria Math" panose="02040503050406030204" pitchFamily="18" charset="0"/>
                            <a:cs typeface="Times New Roman" panose="02020603050405020304" pitchFamily="18" charset="0"/>
                          </a:rPr>
                        </m:ctrlPr>
                      </m:dPr>
                      <m:e>
                        <m:r>
                          <a:rPr lang="en-US" sz="1600" b="0" i="1" smtClean="0">
                            <a:effectLst/>
                            <a:latin typeface="Cambria Math" panose="02040503050406030204" pitchFamily="18" charset="0"/>
                            <a:cs typeface="Times New Roman" panose="02020603050405020304" pitchFamily="18" charset="0"/>
                          </a:rPr>
                          <m:t>𝑆𝑆𝑇</m:t>
                        </m:r>
                      </m:e>
                    </m:d>
                    <m:r>
                      <a:rPr lang="en-US" sz="160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𝑠</m:t>
                    </m:r>
                    <m:d>
                      <m:dPr>
                        <m:ctrlPr>
                          <a:rPr lang="en-US" sz="1600" i="1">
                            <a:effectLst/>
                            <a:latin typeface="Cambria Math" panose="02040503050406030204" pitchFamily="18" charset="0"/>
                            <a:cs typeface="Times New Roman" panose="02020603050405020304" pitchFamily="18" charset="0"/>
                          </a:rPr>
                        </m:ctrlPr>
                      </m:dPr>
                      <m:e>
                        <m:r>
                          <a:rPr lang="en-US" sz="1600" b="0" i="1" smtClean="0">
                            <a:effectLst/>
                            <a:latin typeface="Cambria Math" panose="02040503050406030204" pitchFamily="18" charset="0"/>
                            <a:cs typeface="Times New Roman" panose="02020603050405020304" pitchFamily="18" charset="0"/>
                          </a:rPr>
                          <m:t>𝑆𝑆𝑆</m:t>
                        </m:r>
                      </m:e>
                    </m:d>
                    <m:r>
                      <a:rPr lang="en-US" sz="160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𝑠</m:t>
                    </m:r>
                    <m:r>
                      <a:rPr lang="en-US" sz="160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𝑙𝑜𝑐𝑎𝑡𝑖𝑜𝑛</m:t>
                    </m:r>
                    <m:r>
                      <a:rPr lang="en-US" sz="1600">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1600">
                        <a:effectLst/>
                        <a:latin typeface="Cambria Math" panose="02040503050406030204" pitchFamily="18" charset="0"/>
                        <a:ea typeface="Calibri" panose="020F0502020204030204" pitchFamily="34" charset="0"/>
                        <a:cs typeface="Times New Roman" panose="02020603050405020304" pitchFamily="18" charset="0"/>
                      </a:rPr>
                      <m:t>by</m:t>
                    </m:r>
                    <m:r>
                      <a:rPr lang="en-US" sz="160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1600" b="0" i="0">
                        <a:effectLst/>
                        <a:latin typeface="Cambria Math" panose="02040503050406030204" pitchFamily="18" charset="0"/>
                        <a:ea typeface="Calibri" panose="020F0502020204030204" pitchFamily="34" charset="0"/>
                        <a:cs typeface="Times New Roman" panose="02020603050405020304" pitchFamily="18" charset="0"/>
                      </a:rPr>
                      <m:t>T</m:t>
                    </m:r>
                    <m:r>
                      <a:rPr lang="en-US" sz="1600">
                        <a:effectLst/>
                        <a:latin typeface="Cambria Math" panose="02040503050406030204" pitchFamily="18" charset="0"/>
                        <a:ea typeface="Calibri" panose="020F0502020204030204" pitchFamily="34" charset="0"/>
                        <a:cs typeface="Times New Roman" panose="02020603050405020304" pitchFamily="18" charset="0"/>
                      </a:rPr>
                      <m:t>)</m:t>
                    </m:r>
                  </m:oMath>
                </a14:m>
                <a:endParaRPr lang="en-US" sz="1600" dirty="0"/>
              </a:p>
            </p:txBody>
          </p:sp>
        </mc:Choice>
        <mc:Fallback>
          <p:sp>
            <p:nvSpPr>
              <p:cNvPr id="10" name="TextBox 9">
                <a:extLst>
                  <a:ext uri="{FF2B5EF4-FFF2-40B4-BE49-F238E27FC236}">
                    <a16:creationId xmlns:a16="http://schemas.microsoft.com/office/drawing/2014/main" id="{3B7D2800-19C1-FAB0-6FEA-5EF23BF028E9}"/>
                  </a:ext>
                </a:extLst>
              </p:cNvPr>
              <p:cNvSpPr txBox="1">
                <a:spLocks noRot="1" noChangeAspect="1" noMove="1" noResize="1" noEditPoints="1" noAdjustHandles="1" noChangeArrowheads="1" noChangeShapeType="1" noTextEdit="1"/>
              </p:cNvSpPr>
              <p:nvPr/>
            </p:nvSpPr>
            <p:spPr>
              <a:xfrm>
                <a:off x="885110" y="6491723"/>
                <a:ext cx="10888519" cy="338554"/>
              </a:xfrm>
              <a:prstGeom prst="rect">
                <a:avLst/>
              </a:prstGeom>
              <a:blipFill>
                <a:blip r:embed="rId5"/>
                <a:stretch>
                  <a:fillRect l="-280" t="-7273" b="-21818"/>
                </a:stretch>
              </a:blipFill>
            </p:spPr>
            <p:txBody>
              <a:bodyPr/>
              <a:lstStyle/>
              <a:p>
                <a:r>
                  <a:rPr lang="en-US">
                    <a:noFill/>
                  </a:rPr>
                  <a:t> </a:t>
                </a:r>
              </a:p>
            </p:txBody>
          </p:sp>
        </mc:Fallback>
      </mc:AlternateContent>
      <p:sp>
        <p:nvSpPr>
          <p:cNvPr id="11" name="Oval 10">
            <a:extLst>
              <a:ext uri="{FF2B5EF4-FFF2-40B4-BE49-F238E27FC236}">
                <a16:creationId xmlns:a16="http://schemas.microsoft.com/office/drawing/2014/main" id="{8517232D-B2D2-3A6A-C0CA-351D8A2841AD}"/>
              </a:ext>
            </a:extLst>
          </p:cNvPr>
          <p:cNvSpPr/>
          <p:nvPr/>
        </p:nvSpPr>
        <p:spPr>
          <a:xfrm>
            <a:off x="9165021" y="6425195"/>
            <a:ext cx="1944414" cy="43280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5423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37FFCAC2-CC15-4406-888D-7E9D58B10C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196" y="1162271"/>
            <a:ext cx="5537579" cy="5537579"/>
          </a:xfrm>
          <a:prstGeom prst="rect">
            <a:avLst/>
          </a:prstGeom>
        </p:spPr>
      </p:pic>
      <p:pic>
        <p:nvPicPr>
          <p:cNvPr id="5" name="Picture 4" descr="Chart&#10;&#10;Description automatically generated">
            <a:extLst>
              <a:ext uri="{FF2B5EF4-FFF2-40B4-BE49-F238E27FC236}">
                <a16:creationId xmlns:a16="http://schemas.microsoft.com/office/drawing/2014/main" id="{D8B40854-8BCA-8C04-623F-DDE6D30B38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5227" y="1162271"/>
            <a:ext cx="5537580" cy="5537580"/>
          </a:xfrm>
          <a:prstGeom prst="rect">
            <a:avLst/>
          </a:prstGeom>
        </p:spPr>
      </p:pic>
      <p:sp>
        <p:nvSpPr>
          <p:cNvPr id="6" name="Title 1">
            <a:extLst>
              <a:ext uri="{FF2B5EF4-FFF2-40B4-BE49-F238E27FC236}">
                <a16:creationId xmlns:a16="http://schemas.microsoft.com/office/drawing/2014/main" id="{4D06944B-08EA-8C18-69B1-E467565B1B10}"/>
              </a:ext>
            </a:extLst>
          </p:cNvPr>
          <p:cNvSpPr txBox="1">
            <a:spLocks/>
          </p:cNvSpPr>
          <p:nvPr/>
        </p:nvSpPr>
        <p:spPr>
          <a:xfrm>
            <a:off x="986765" y="366277"/>
            <a:ext cx="5015060" cy="6640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Times New Roman" panose="02020603050405020304" pitchFamily="18" charset="0"/>
                <a:cs typeface="Times New Roman" panose="02020603050405020304" pitchFamily="18" charset="0"/>
              </a:rPr>
              <a:t>Walleye Pollock Eggs</a:t>
            </a:r>
          </a:p>
        </p:txBody>
      </p:sp>
      <p:sp>
        <p:nvSpPr>
          <p:cNvPr id="7" name="Title 1">
            <a:extLst>
              <a:ext uri="{FF2B5EF4-FFF2-40B4-BE49-F238E27FC236}">
                <a16:creationId xmlns:a16="http://schemas.microsoft.com/office/drawing/2014/main" id="{62520CF0-175E-5116-D7BC-2569C79057E0}"/>
              </a:ext>
            </a:extLst>
          </p:cNvPr>
          <p:cNvSpPr txBox="1">
            <a:spLocks/>
          </p:cNvSpPr>
          <p:nvPr/>
        </p:nvSpPr>
        <p:spPr>
          <a:xfrm>
            <a:off x="6987066" y="366277"/>
            <a:ext cx="5082342" cy="6640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Times New Roman" panose="02020603050405020304" pitchFamily="18" charset="0"/>
                <a:cs typeface="Times New Roman" panose="02020603050405020304" pitchFamily="18" charset="0"/>
              </a:rPr>
              <a:t>Walleye Pollock Larvae</a:t>
            </a:r>
          </a:p>
        </p:txBody>
      </p:sp>
    </p:spTree>
    <p:extLst>
      <p:ext uri="{BB962C8B-B14F-4D97-AF65-F5344CB8AC3E}">
        <p14:creationId xmlns:p14="http://schemas.microsoft.com/office/powerpoint/2010/main" val="74097603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7684</TotalTime>
  <Words>1284</Words>
  <Application>Microsoft Office PowerPoint</Application>
  <PresentationFormat>Widescreen</PresentationFormat>
  <Paragraphs>171</Paragraphs>
  <Slides>19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Cambria Math</vt:lpstr>
      <vt:lpstr>Times New Roman</vt:lpstr>
      <vt:lpstr>Wingdings</vt:lpstr>
      <vt:lpstr>Office Theme</vt:lpstr>
      <vt:lpstr>Variable Coefficient GAMs for Predicting Species Distributions</vt:lpstr>
      <vt:lpstr>Bering Sea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West Coast</vt:lpstr>
      <vt:lpstr>PowerPoint Presentation</vt:lpstr>
      <vt:lpstr>Pacific Hake</vt:lpstr>
      <vt:lpstr>PowerPoint Presentation</vt:lpstr>
      <vt:lpstr>Methods</vt:lpstr>
      <vt:lpstr>PowerPoint Presentation</vt:lpstr>
      <vt:lpstr>PowerPoint Presentation</vt:lpstr>
      <vt:lpstr>PowerPoint Presentation</vt:lpstr>
      <vt:lpstr>PowerPoint Presentation</vt:lpstr>
      <vt:lpstr>Future Directions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Rebecca Howard</dc:creator>
  <cp:lastModifiedBy>Rebecca Howard</cp:lastModifiedBy>
  <cp:revision>10</cp:revision>
  <dcterms:created xsi:type="dcterms:W3CDTF">2022-05-13T17:55:20Z</dcterms:created>
  <dcterms:modified xsi:type="dcterms:W3CDTF">2022-05-19T16:43:55Z</dcterms:modified>
</cp:coreProperties>
</file>